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41"/>
  </p:notesMasterIdLst>
  <p:sldIdLst>
    <p:sldId id="260" r:id="rId2"/>
    <p:sldId id="262" r:id="rId3"/>
    <p:sldId id="264" r:id="rId4"/>
    <p:sldId id="266" r:id="rId5"/>
    <p:sldId id="307" r:id="rId6"/>
    <p:sldId id="267" r:id="rId7"/>
    <p:sldId id="268" r:id="rId8"/>
    <p:sldId id="269" r:id="rId9"/>
    <p:sldId id="270" r:id="rId10"/>
    <p:sldId id="271" r:id="rId11"/>
    <p:sldId id="272" r:id="rId12"/>
    <p:sldId id="273" r:id="rId13"/>
    <p:sldId id="274" r:id="rId14"/>
    <p:sldId id="275" r:id="rId15"/>
    <p:sldId id="303" r:id="rId16"/>
    <p:sldId id="304" r:id="rId17"/>
    <p:sldId id="309" r:id="rId18"/>
    <p:sldId id="302" r:id="rId19"/>
    <p:sldId id="301" r:id="rId20"/>
    <p:sldId id="278" r:id="rId21"/>
    <p:sldId id="279" r:id="rId22"/>
    <p:sldId id="280" r:id="rId23"/>
    <p:sldId id="281" r:id="rId24"/>
    <p:sldId id="311" r:id="rId25"/>
    <p:sldId id="282" r:id="rId26"/>
    <p:sldId id="310" r:id="rId27"/>
    <p:sldId id="284" r:id="rId28"/>
    <p:sldId id="285" r:id="rId29"/>
    <p:sldId id="286" r:id="rId30"/>
    <p:sldId id="287" r:id="rId31"/>
    <p:sldId id="308" r:id="rId32"/>
    <p:sldId id="288" r:id="rId33"/>
    <p:sldId id="305" r:id="rId34"/>
    <p:sldId id="306" r:id="rId35"/>
    <p:sldId id="293" r:id="rId36"/>
    <p:sldId id="294" r:id="rId37"/>
    <p:sldId id="295" r:id="rId38"/>
    <p:sldId id="296" r:id="rId39"/>
    <p:sldId id="300" r:id="rId4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0000FF"/>
    <a:srgbClr val="F6B17E"/>
    <a:srgbClr val="FFB84F"/>
    <a:srgbClr val="FF9900"/>
    <a:srgbClr val="FFCC00"/>
    <a:srgbClr val="0099FF"/>
    <a:srgbClr val="99CCFF"/>
    <a:srgbClr val="FF0000"/>
    <a:srgbClr val="99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6" autoAdjust="0"/>
    <p:restoredTop sz="89862" autoAdjust="0"/>
  </p:normalViewPr>
  <p:slideViewPr>
    <p:cSldViewPr snapToGrid="0">
      <p:cViewPr varScale="1">
        <p:scale>
          <a:sx n="109" d="100"/>
          <a:sy n="109" d="100"/>
        </p:scale>
        <p:origin x="243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4"/>
    </p:cViewPr>
  </p:sorterViewPr>
  <p:notesViewPr>
    <p:cSldViewPr snapToGrid="0">
      <p:cViewPr>
        <p:scale>
          <a:sx n="80" d="100"/>
          <a:sy n="80" d="100"/>
        </p:scale>
        <p:origin x="4291" y="41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DA50-446C-460E-B0B4-E881556B4F06}" type="datetimeFigureOut">
              <a:rPr lang="fr-CA" smtClean="0"/>
              <a:t>2021-02-25</a:t>
            </a:fld>
            <a:endParaRPr lang="fr-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04D8FD-6431-483E-B5CE-7D5BD3016221}" type="slidenum">
              <a:rPr lang="fr-CA" smtClean="0"/>
              <a:t>‹#›</a:t>
            </a:fld>
            <a:endParaRPr lang="fr-CA"/>
          </a:p>
        </p:txBody>
      </p:sp>
    </p:spTree>
    <p:extLst>
      <p:ext uri="{BB962C8B-B14F-4D97-AF65-F5344CB8AC3E}">
        <p14:creationId xmlns:p14="http://schemas.microsoft.com/office/powerpoint/2010/main" val="365330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1</a:t>
            </a:fld>
            <a:endParaRPr lang="fr-CA"/>
          </a:p>
        </p:txBody>
      </p:sp>
    </p:spTree>
    <p:extLst>
      <p:ext uri="{BB962C8B-B14F-4D97-AF65-F5344CB8AC3E}">
        <p14:creationId xmlns:p14="http://schemas.microsoft.com/office/powerpoint/2010/main" val="37495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10</a:t>
            </a:fld>
            <a:endParaRPr lang="fr-CA"/>
          </a:p>
        </p:txBody>
      </p:sp>
    </p:spTree>
    <p:extLst>
      <p:ext uri="{BB962C8B-B14F-4D97-AF65-F5344CB8AC3E}">
        <p14:creationId xmlns:p14="http://schemas.microsoft.com/office/powerpoint/2010/main" val="3399293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C04D8FD-6431-483E-B5CE-7D5BD3016221}" type="slidenum">
              <a:rPr lang="fr-CA" smtClean="0"/>
              <a:t>11</a:t>
            </a:fld>
            <a:endParaRPr lang="fr-CA"/>
          </a:p>
        </p:txBody>
      </p:sp>
    </p:spTree>
    <p:extLst>
      <p:ext uri="{BB962C8B-B14F-4D97-AF65-F5344CB8AC3E}">
        <p14:creationId xmlns:p14="http://schemas.microsoft.com/office/powerpoint/2010/main" val="13419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effectLst/>
                <a:latin typeface="Times New Roman" panose="02020603050405020304" pitchFamily="18" charset="0"/>
                <a:ea typeface="Times New Roman" panose="02020603050405020304" pitchFamily="18" charset="0"/>
                <a:cs typeface="Arial" panose="020B0604020202020204" pitchFamily="34" charset="0"/>
              </a:rPr>
              <a:t>La rigidité cadavérique (aussi appelée </a:t>
            </a:r>
            <a:r>
              <a:rPr lang="fr-FR" sz="1400" i="1" dirty="0" err="1">
                <a:effectLst/>
                <a:latin typeface="Times New Roman" panose="02020603050405020304" pitchFamily="18" charset="0"/>
                <a:ea typeface="Times New Roman" panose="02020603050405020304" pitchFamily="18" charset="0"/>
                <a:cs typeface="Arial" panose="020B0604020202020204" pitchFamily="34" charset="0"/>
              </a:rPr>
              <a:t>rigor</a:t>
            </a:r>
            <a:r>
              <a:rPr lang="fr-FR" sz="1400" i="1" dirty="0">
                <a:effectLst/>
                <a:latin typeface="Times New Roman" panose="02020603050405020304" pitchFamily="18" charset="0"/>
                <a:ea typeface="Times New Roman" panose="02020603050405020304" pitchFamily="18" charset="0"/>
                <a:cs typeface="Arial" panose="020B0604020202020204" pitchFamily="34" charset="0"/>
              </a:rPr>
              <a:t> </a:t>
            </a:r>
            <a:r>
              <a:rPr lang="fr-FR" sz="1400" i="1" dirty="0" err="1">
                <a:effectLst/>
                <a:latin typeface="Times New Roman" panose="02020603050405020304" pitchFamily="18" charset="0"/>
                <a:ea typeface="Times New Roman" panose="02020603050405020304" pitchFamily="18" charset="0"/>
                <a:cs typeface="Arial" panose="020B0604020202020204" pitchFamily="34" charset="0"/>
              </a:rPr>
              <a:t>mortis</a:t>
            </a:r>
            <a:r>
              <a:rPr lang="fr-FR" sz="1400" dirty="0">
                <a:effectLst/>
                <a:latin typeface="Times New Roman" panose="02020603050405020304" pitchFamily="18" charset="0"/>
                <a:ea typeface="Times New Roman" panose="02020603050405020304" pitchFamily="18" charset="0"/>
                <a:cs typeface="Arial" panose="020B0604020202020204" pitchFamily="34" charset="0"/>
              </a:rPr>
              <a:t>) est un raidissement progressif de la musculature causé par l’arrêt de l'approvisionnement des cellules en énergie (ATP). Ce phénomène débute en général 2 à 3 heures après le décès alors que l’ATP devient complètement épuisée. Le manque d’ATP entraîne initialement une accumulation des ions Ca</a:t>
            </a:r>
            <a:r>
              <a:rPr lang="fr-FR" sz="1400" baseline="30000" dirty="0">
                <a:effectLst/>
                <a:latin typeface="Times New Roman" panose="02020603050405020304" pitchFamily="18" charset="0"/>
                <a:ea typeface="Times New Roman" panose="02020603050405020304" pitchFamily="18" charset="0"/>
                <a:cs typeface="Arial" panose="020B0604020202020204" pitchFamily="34" charset="0"/>
              </a:rPr>
              <a:t>2+</a:t>
            </a:r>
            <a:r>
              <a:rPr lang="fr-FR" sz="1400" dirty="0">
                <a:effectLst/>
                <a:latin typeface="Times New Roman" panose="02020603050405020304" pitchFamily="18" charset="0"/>
                <a:ea typeface="Times New Roman" panose="02020603050405020304" pitchFamily="18" charset="0"/>
                <a:cs typeface="Arial" panose="020B0604020202020204" pitchFamily="34" charset="0"/>
              </a:rPr>
              <a:t> dans le cytoplasme des cellules musculaires, entre autres parce que leur réticulum sarcoplasmique devient incapable de les réabsorber activement. L’élévation de la concentration cytoplasmique des ions Ca</a:t>
            </a:r>
            <a:r>
              <a:rPr lang="fr-FR" sz="1400" baseline="30000" dirty="0">
                <a:effectLst/>
                <a:latin typeface="Times New Roman" panose="02020603050405020304" pitchFamily="18" charset="0"/>
                <a:ea typeface="Times New Roman" panose="02020603050405020304" pitchFamily="18" charset="0"/>
                <a:cs typeface="Arial" panose="020B0604020202020204" pitchFamily="34" charset="0"/>
              </a:rPr>
              <a:t>2+</a:t>
            </a:r>
            <a:r>
              <a:rPr lang="fr-FR" sz="1400" dirty="0">
                <a:effectLst/>
                <a:latin typeface="Times New Roman" panose="02020603050405020304" pitchFamily="18" charset="0"/>
                <a:ea typeface="Times New Roman" panose="02020603050405020304" pitchFamily="18" charset="0"/>
                <a:cs typeface="Arial" panose="020B0604020202020204" pitchFamily="34" charset="0"/>
              </a:rPr>
              <a:t> cause la formation des ponts d’union entre les filaments d’actine et de myosine. En absence d’ATP, ces ponts ne peuvent se dissocier, ce qui entraîne des contractions maximales soutenues et l'immobilisation du muscle dans un état de rigidité. Cet état peut persister jusqu’à trois jours après le décès, soit jusqu’au moment où les processus de décomposition des protéines sont enclenchés. La rigidité cadavérique est l’une des observations fondamentales qui ont mené à l’hypothèse du rôle essentiel de l’ATP dans la dissociation des ponts d’union.</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C04D8FD-6431-483E-B5CE-7D5BD3016221}" type="slidenum">
              <a:rPr lang="fr-CA" smtClean="0"/>
              <a:t>12</a:t>
            </a:fld>
            <a:endParaRPr lang="fr-CA"/>
          </a:p>
        </p:txBody>
      </p:sp>
    </p:spTree>
    <p:extLst>
      <p:ext uri="{BB962C8B-B14F-4D97-AF65-F5344CB8AC3E}">
        <p14:creationId xmlns:p14="http://schemas.microsoft.com/office/powerpoint/2010/main" val="1926083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13</a:t>
            </a:fld>
            <a:endParaRPr lang="fr-CA"/>
          </a:p>
        </p:txBody>
      </p:sp>
    </p:spTree>
    <p:extLst>
      <p:ext uri="{BB962C8B-B14F-4D97-AF65-F5344CB8AC3E}">
        <p14:creationId xmlns:p14="http://schemas.microsoft.com/office/powerpoint/2010/main" val="342471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C04D8FD-6431-483E-B5CE-7D5BD3016221}" type="slidenum">
              <a:rPr lang="fr-CA" smtClean="0"/>
              <a:t>14</a:t>
            </a:fld>
            <a:endParaRPr lang="fr-CA"/>
          </a:p>
        </p:txBody>
      </p:sp>
    </p:spTree>
    <p:extLst>
      <p:ext uri="{BB962C8B-B14F-4D97-AF65-F5344CB8AC3E}">
        <p14:creationId xmlns:p14="http://schemas.microsoft.com/office/powerpoint/2010/main" val="1588831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15</a:t>
            </a:fld>
            <a:endParaRPr lang="fr-CA"/>
          </a:p>
        </p:txBody>
      </p:sp>
    </p:spTree>
    <p:extLst>
      <p:ext uri="{BB962C8B-B14F-4D97-AF65-F5344CB8AC3E}">
        <p14:creationId xmlns:p14="http://schemas.microsoft.com/office/powerpoint/2010/main" val="47866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16</a:t>
            </a:fld>
            <a:endParaRPr lang="fr-CA"/>
          </a:p>
        </p:txBody>
      </p:sp>
    </p:spTree>
    <p:extLst>
      <p:ext uri="{BB962C8B-B14F-4D97-AF65-F5344CB8AC3E}">
        <p14:creationId xmlns:p14="http://schemas.microsoft.com/office/powerpoint/2010/main" val="3161967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152900"/>
            <a:ext cx="6753224" cy="4991100"/>
          </a:xfrm>
        </p:spPr>
        <p:txBody>
          <a:bodyPr/>
          <a:lstStyle/>
          <a:p>
            <a:pPr marL="180975" lvl="0" indent="-180975" algn="just">
              <a:buFont typeface="+mj-lt"/>
              <a:buAutoNum type="romanLcPeriod"/>
              <a:tabLst>
                <a:tab pos="457200" algn="l"/>
              </a:tabLst>
            </a:pPr>
            <a:r>
              <a:rPr lang="fr-CA"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La toxine botulique (qui est le Botox!), un inhibiteur de l’exocytose de l’acétylcholine.</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lgn="just"/>
            <a:r>
              <a:rPr lang="fr-CA" dirty="0">
                <a:effectLst/>
                <a:latin typeface="Times New Roman" panose="02020603050405020304" pitchFamily="18" charset="0"/>
                <a:ea typeface="Times New Roman" panose="02020603050405020304" pitchFamily="18" charset="0"/>
                <a:cs typeface="Times New Roman" panose="02020603050405020304" pitchFamily="18" charset="0"/>
              </a:rPr>
              <a:t>La toxine botulique empêche la contraction musculaire car l’acétylcholine ne peut pas être libérée à la jonction neuromusculaire. </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lgn="just"/>
            <a:r>
              <a:rPr lang="fr-CA" i="1" dirty="0">
                <a:effectLst/>
                <a:latin typeface="Times New Roman" panose="02020603050405020304" pitchFamily="18" charset="0"/>
                <a:ea typeface="Times New Roman" panose="02020603050405020304" pitchFamily="18" charset="0"/>
                <a:cs typeface="Times New Roman" panose="02020603050405020304" pitchFamily="18" charset="0"/>
              </a:rPr>
              <a:t>La toxine agit en empêchant la formation des complexes de type SNARE, ces protéines essentielles pour la fusion des vésicules synaptiques avec la membrane plasmique, ce qui inhibe l’exocytose de l’acétylcholine. La toxine botulique, d’origine bactérienne, est le plus puissant des poisons connus. L’ingestion d’à peine un microgramme de cette toxine peut provoquer la mort d’un adulte suite à une paralysie respiratoire. </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lvl="0" indent="-180975" algn="just">
              <a:buFont typeface="+mj-lt"/>
              <a:buAutoNum type="romanLcPeriod" startAt="2"/>
              <a:tabLst>
                <a:tab pos="457200" algn="l"/>
              </a:tabLst>
            </a:pPr>
            <a:r>
              <a:rPr lang="fr-CA"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Le </a:t>
            </a:r>
            <a:r>
              <a:rPr lang="fr-FR"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curare, un inhibiteur du récepteur nicotinique qui empêche sa liaison avec l’acétylcholine.</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lgn="just"/>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Le curare empêche la contraction musculaire car l’acétylcholine ne peut plus se lier à son récepteur, ce qui empêche l’ouverture du canal nicotinique.</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lgn="just"/>
            <a:r>
              <a:rPr lang="fr-FR" i="1" dirty="0">
                <a:effectLst/>
                <a:latin typeface="Times New Roman" panose="02020603050405020304" pitchFamily="18" charset="0"/>
                <a:ea typeface="Times New Roman" panose="02020603050405020304" pitchFamily="18" charset="0"/>
                <a:cs typeface="Times New Roman" panose="02020603050405020304" pitchFamily="18" charset="0"/>
              </a:rPr>
              <a:t>Les curares, produits par des plantes sud-américaines, sont des antagonistes nicotiniques, par opposition à la nicotine qui est un agoniste. Les deux toxines agissent sur le même récepteur; le curare empêche la liaison de l’acétylcholine et donc l’ouverture du canal alors que la nicotine agit directement sur le canal en causant son ouverture. Les « agents curarisants » sont couramment utilisés en chirurgie pour provoquer la paralysie locale et ainsi empêcher les spasmes musculaires qui pourraient entraver l’intervention.</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lvl="0" indent="-180975" algn="just">
              <a:buFont typeface="+mj-lt"/>
              <a:buAutoNum type="romanLcPeriod" startAt="3"/>
              <a:tabLst>
                <a:tab pos="457200" algn="l"/>
              </a:tabLst>
            </a:pPr>
            <a:r>
              <a:rPr lang="fr-FR"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La physostigmine, un inhibiteur de l’acétylcholinestérase.</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lgn="just"/>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La physostigmine a un effet opposé à ceux de la toxine botulique ou du curare : elle cause une contraction intense et soutenue. Une inhibition de l’acétylcholinestérase empêche la destruction de l’acétylcholine dans la fente synaptique, ce qui prolonge son effet sur la plaque motrice. La stimulation soutenue des récepteurs causée par le surplus d’acétylcholine résulte ainsi en des spasmes musculaires.</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975"/>
            <a:r>
              <a:rPr lang="fr-FR" i="1" dirty="0">
                <a:effectLst/>
                <a:latin typeface="Times New Roman" panose="02020603050405020304" pitchFamily="18" charset="0"/>
                <a:ea typeface="Times New Roman" panose="02020603050405020304" pitchFamily="18" charset="0"/>
                <a:cs typeface="Times New Roman" panose="02020603050405020304" pitchFamily="18" charset="0"/>
              </a:rPr>
              <a:t>La physostigmine est une toxine produite par une plante africaine, la fève de Calabar. En se liant à l’acétylcholinestérase, elle empêche l’hydrolyse rapide de l’acétylcholine à la jonction neuromusculaire, d’où les contractions violentes et soutenues. Une intoxication à la physostigmine peut provoquer la mort par asphyxie suite à l’incapacité de relâcher les muscles respiratoires durant l’expiration. </a:t>
            </a:r>
            <a:endParaRPr lang="en-CA"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C04D8FD-6431-483E-B5CE-7D5BD3016221}" type="slidenum">
              <a:rPr lang="fr-CA" smtClean="0"/>
              <a:t>17</a:t>
            </a:fld>
            <a:endParaRPr lang="fr-CA" dirty="0"/>
          </a:p>
        </p:txBody>
      </p:sp>
    </p:spTree>
    <p:extLst>
      <p:ext uri="{BB962C8B-B14F-4D97-AF65-F5344CB8AC3E}">
        <p14:creationId xmlns:p14="http://schemas.microsoft.com/office/powerpoint/2010/main" val="373140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sz="1200" dirty="0">
              <a:latin typeface="Arial" charset="0"/>
              <a:cs typeface="Arial" charset="0"/>
            </a:endParaRPr>
          </a:p>
        </p:txBody>
      </p:sp>
      <p:sp>
        <p:nvSpPr>
          <p:cNvPr id="4" name="Slide Number Placeholder 3"/>
          <p:cNvSpPr>
            <a:spLocks noGrp="1"/>
          </p:cNvSpPr>
          <p:nvPr>
            <p:ph type="sldNum" sz="quarter" idx="10"/>
          </p:nvPr>
        </p:nvSpPr>
        <p:spPr/>
        <p:txBody>
          <a:bodyPr/>
          <a:lstStyle/>
          <a:p>
            <a:fld id="{0C04D8FD-6431-483E-B5CE-7D5BD3016221}" type="slidenum">
              <a:rPr lang="fr-CA" smtClean="0"/>
              <a:t>18</a:t>
            </a:fld>
            <a:endParaRPr lang="fr-CA"/>
          </a:p>
        </p:txBody>
      </p:sp>
    </p:spTree>
    <p:extLst>
      <p:ext uri="{BB962C8B-B14F-4D97-AF65-F5344CB8AC3E}">
        <p14:creationId xmlns:p14="http://schemas.microsoft.com/office/powerpoint/2010/main" val="4256392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C04D8FD-6431-483E-B5CE-7D5BD3016221}" type="slidenum">
              <a:rPr lang="fr-CA" smtClean="0"/>
              <a:t>19</a:t>
            </a:fld>
            <a:endParaRPr lang="fr-CA"/>
          </a:p>
        </p:txBody>
      </p:sp>
    </p:spTree>
    <p:extLst>
      <p:ext uri="{BB962C8B-B14F-4D97-AF65-F5344CB8AC3E}">
        <p14:creationId xmlns:p14="http://schemas.microsoft.com/office/powerpoint/2010/main" val="220005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0C04D8FD-6431-483E-B5CE-7D5BD3016221}" type="slidenum">
              <a:rPr lang="fr-CA" smtClean="0"/>
              <a:t>2</a:t>
            </a:fld>
            <a:endParaRPr lang="fr-CA"/>
          </a:p>
        </p:txBody>
      </p:sp>
    </p:spTree>
    <p:extLst>
      <p:ext uri="{BB962C8B-B14F-4D97-AF65-F5344CB8AC3E}">
        <p14:creationId xmlns:p14="http://schemas.microsoft.com/office/powerpoint/2010/main" val="1420103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20</a:t>
            </a:fld>
            <a:endParaRPr lang="fr-CA"/>
          </a:p>
        </p:txBody>
      </p:sp>
    </p:spTree>
    <p:extLst>
      <p:ext uri="{BB962C8B-B14F-4D97-AF65-F5344CB8AC3E}">
        <p14:creationId xmlns:p14="http://schemas.microsoft.com/office/powerpoint/2010/main" val="255103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21</a:t>
            </a:fld>
            <a:endParaRPr lang="fr-CA"/>
          </a:p>
        </p:txBody>
      </p:sp>
    </p:spTree>
    <p:extLst>
      <p:ext uri="{BB962C8B-B14F-4D97-AF65-F5344CB8AC3E}">
        <p14:creationId xmlns:p14="http://schemas.microsoft.com/office/powerpoint/2010/main" val="2303468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22</a:t>
            </a:fld>
            <a:endParaRPr lang="fr-CA"/>
          </a:p>
        </p:txBody>
      </p:sp>
    </p:spTree>
    <p:extLst>
      <p:ext uri="{BB962C8B-B14F-4D97-AF65-F5344CB8AC3E}">
        <p14:creationId xmlns:p14="http://schemas.microsoft.com/office/powerpoint/2010/main" val="476552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23</a:t>
            </a:fld>
            <a:endParaRPr lang="fr-CA"/>
          </a:p>
        </p:txBody>
      </p:sp>
    </p:spTree>
    <p:extLst>
      <p:ext uri="{BB962C8B-B14F-4D97-AF65-F5344CB8AC3E}">
        <p14:creationId xmlns:p14="http://schemas.microsoft.com/office/powerpoint/2010/main" val="710297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181475"/>
            <a:ext cx="5486400" cy="4857750"/>
          </a:xfrm>
        </p:spPr>
        <p:txBody>
          <a:bodyPr/>
          <a:lstStyle/>
          <a:p>
            <a:pPr algn="l"/>
            <a:r>
              <a:rPr lang="fr-FR" b="1" i="0" dirty="0">
                <a:solidFill>
                  <a:srgbClr val="000000"/>
                </a:solidFill>
                <a:effectLst/>
                <a:latin typeface="Times New Roman" panose="02020603050405020304" pitchFamily="18" charset="0"/>
                <a:cs typeface="Times New Roman" panose="02020603050405020304" pitchFamily="18" charset="0"/>
              </a:rPr>
              <a:t>Figure: sommation temporelle des secousses musculaires</a:t>
            </a:r>
            <a:r>
              <a:rPr lang="fr-FR" b="0" i="0" dirty="0">
                <a:solidFill>
                  <a:srgbClr val="000000"/>
                </a:solidFill>
                <a:effectLst/>
                <a:latin typeface="Times New Roman" panose="02020603050405020304" pitchFamily="18" charset="0"/>
                <a:cs typeface="Times New Roman" panose="02020603050405020304" pitchFamily="18" charset="0"/>
              </a:rPr>
              <a:t>. Le tracé en bleu montre le développement de la tension générée par les fibres musculaires d'une unité motrice suite à des stimulations répétées du nerf moteur (indiquées par les "S" et leur petite flèche verticale). Si un seul stimulus est appliqué, une secousse musculaire est générée (courbe (1) à gauche). Si plusieurs stimulus sont appliqués avant la fin de la secousse musculaire, les secousses subséquentes fusionnent, avec une augmentation de leur force de contraction (courbes (2) et (3)). Lorsque les stimulus sont appliqués à très haute fréquence, la tension générée par l'unité motrice devient soutenue et maximale. C'est le phénomène de tétanos (courbe (4) à droite).  Le tracé rouge en pointillé montre les fluctuations concomitantes du calcium intracellulaire. Lorsque les stimulus sont appliqués à très haute fréquence, le niveau de calcium demeure très élevé dans le cytosol, ce qui cause la contraction soutenue durant le tétanos. Ce niveau de calcium demeure élevé parce que les mécanismes de transports actifs n'ont pas le temps de retourner le calcium dans le RS entre deux stimulus. Inversement, une seule secousse musculaire n'atteint pas la tension maximale parce que le niveau de calcium dans le cytosol commence à redescendre avant que les têtes de myosine n'aient eu le temps d'être entièrement activées.</a:t>
            </a:r>
          </a:p>
          <a:p>
            <a:endParaRPr lang="fr-FR"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Réponse à la question : </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le signal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baseline="30000" dirty="0">
                <a:latin typeface="Times New Roman" panose="02020603050405020304" pitchFamily="18" charset="0"/>
                <a:ea typeface="Times New Roman" panose="02020603050405020304" pitchFamily="18" charset="0"/>
                <a:cs typeface="Times New Roman" panose="02020603050405020304" pitchFamily="18" charset="0"/>
              </a:rPr>
              <a:t> </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est très bref parce que les ions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sont rapidement réabsorbés par le réticulum sarcoplasmique une fois l’excitation terminée. Des pompes à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présentes dans la membrane du RS permettent le recaptage des ions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qui avaient été libérés dans le cytoplasme suite au passage des potentiels d’action dans les tubules T. Il est à noter que ces pompes à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(calcium ATPases) sont des transports actifs primaires qui requièrent de l’ATP. En absence d’ATP, le recaptage ne pourrait pas se produire, ce qui résulterait en des niveaux élevés de Ca</a:t>
            </a:r>
            <a:r>
              <a:rPr lang="fr-FR"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dans le cytosol et donc en des contractions soutenues.</a:t>
            </a:r>
            <a:endParaRPr lang="en-CA"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C04D8FD-6431-483E-B5CE-7D5BD3016221}" type="slidenum">
              <a:rPr lang="fr-CA" smtClean="0"/>
              <a:t>24</a:t>
            </a:fld>
            <a:endParaRPr lang="fr-CA"/>
          </a:p>
        </p:txBody>
      </p:sp>
    </p:spTree>
    <p:extLst>
      <p:ext uri="{BB962C8B-B14F-4D97-AF65-F5344CB8AC3E}">
        <p14:creationId xmlns:p14="http://schemas.microsoft.com/office/powerpoint/2010/main" val="426673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000000"/>
                </a:solidFill>
                <a:effectLst/>
                <a:latin typeface="Times New Roman" panose="02020603050405020304" pitchFamily="18" charset="0"/>
                <a:cs typeface="Times New Roman" panose="02020603050405020304" pitchFamily="18" charset="0"/>
              </a:rPr>
              <a:t>Figure: sommation spatiale des unités motrices.</a:t>
            </a:r>
            <a:r>
              <a:rPr lang="fr-FR" b="0" i="0" dirty="0">
                <a:solidFill>
                  <a:srgbClr val="000000"/>
                </a:solidFill>
                <a:effectLst/>
                <a:latin typeface="Times New Roman" panose="02020603050405020304" pitchFamily="18" charset="0"/>
                <a:cs typeface="Times New Roman" panose="02020603050405020304" pitchFamily="18" charset="0"/>
              </a:rPr>
              <a:t> Les diagrammes illustrent le rapport entre l'intensité d'un stimulus appliqué sur un nerf entier (diagramme du haut) et la tension musculaire produite par le muscle contrôlé par ce nerf (diagramme du bas). Un nerf est constitué de plusieurs neurones moteurs, chacun contrôlant une unité motrice distincte du muscle. Au-dessous du voltage liminaire, aucun neurone moteur n'est activé et l'on n'observe aucune réponse musculaire sur le tracé; (stimulus 1 et 2). Une fois le seuil atteint (3), les augmentations du voltage excitent (recrutent) un nombre de plus en plus grand d'unités motrices jusqu'à l'obtention du stimulus maximal (7) qui active simultanément toutes les unités motrices. Toute autre augmentation de voltage ne produit plus d'accroissement de la force de contraction.</a:t>
            </a:r>
            <a:endParaRPr lang="en-CA"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C04D8FD-6431-483E-B5CE-7D5BD3016221}" type="slidenum">
              <a:rPr lang="fr-CA" smtClean="0"/>
              <a:t>25</a:t>
            </a:fld>
            <a:endParaRPr lang="fr-CA"/>
          </a:p>
        </p:txBody>
      </p:sp>
    </p:spTree>
    <p:extLst>
      <p:ext uri="{BB962C8B-B14F-4D97-AF65-F5344CB8AC3E}">
        <p14:creationId xmlns:p14="http://schemas.microsoft.com/office/powerpoint/2010/main" val="3857007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26</a:t>
            </a:fld>
            <a:endParaRPr lang="fr-CA"/>
          </a:p>
        </p:txBody>
      </p:sp>
    </p:spTree>
    <p:extLst>
      <p:ext uri="{BB962C8B-B14F-4D97-AF65-F5344CB8AC3E}">
        <p14:creationId xmlns:p14="http://schemas.microsoft.com/office/powerpoint/2010/main" val="1914467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27</a:t>
            </a:fld>
            <a:endParaRPr lang="fr-CA"/>
          </a:p>
        </p:txBody>
      </p:sp>
    </p:spTree>
    <p:extLst>
      <p:ext uri="{BB962C8B-B14F-4D97-AF65-F5344CB8AC3E}">
        <p14:creationId xmlns:p14="http://schemas.microsoft.com/office/powerpoint/2010/main" val="263306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28</a:t>
            </a:fld>
            <a:endParaRPr lang="fr-CA"/>
          </a:p>
        </p:txBody>
      </p:sp>
    </p:spTree>
    <p:extLst>
      <p:ext uri="{BB962C8B-B14F-4D97-AF65-F5344CB8AC3E}">
        <p14:creationId xmlns:p14="http://schemas.microsoft.com/office/powerpoint/2010/main" val="12453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29</a:t>
            </a:fld>
            <a:endParaRPr lang="fr-CA"/>
          </a:p>
        </p:txBody>
      </p:sp>
    </p:spTree>
    <p:extLst>
      <p:ext uri="{BB962C8B-B14F-4D97-AF65-F5344CB8AC3E}">
        <p14:creationId xmlns:p14="http://schemas.microsoft.com/office/powerpoint/2010/main" val="391169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C04D8FD-6431-483E-B5CE-7D5BD3016221}" type="slidenum">
              <a:rPr lang="fr-CA" smtClean="0"/>
              <a:t>3</a:t>
            </a:fld>
            <a:endParaRPr lang="fr-CA"/>
          </a:p>
        </p:txBody>
      </p:sp>
    </p:spTree>
    <p:extLst>
      <p:ext uri="{BB962C8B-B14F-4D97-AF65-F5344CB8AC3E}">
        <p14:creationId xmlns:p14="http://schemas.microsoft.com/office/powerpoint/2010/main" val="3461543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30</a:t>
            </a:fld>
            <a:endParaRPr lang="fr-CA"/>
          </a:p>
        </p:txBody>
      </p:sp>
    </p:spTree>
    <p:extLst>
      <p:ext uri="{BB962C8B-B14F-4D97-AF65-F5344CB8AC3E}">
        <p14:creationId xmlns:p14="http://schemas.microsoft.com/office/powerpoint/2010/main" val="83270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31</a:t>
            </a:fld>
            <a:endParaRPr lang="fr-CA"/>
          </a:p>
        </p:txBody>
      </p:sp>
    </p:spTree>
    <p:extLst>
      <p:ext uri="{BB962C8B-B14F-4D97-AF65-F5344CB8AC3E}">
        <p14:creationId xmlns:p14="http://schemas.microsoft.com/office/powerpoint/2010/main" val="2493473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32</a:t>
            </a:fld>
            <a:endParaRPr lang="fr-CA"/>
          </a:p>
        </p:txBody>
      </p:sp>
    </p:spTree>
    <p:extLst>
      <p:ext uri="{BB962C8B-B14F-4D97-AF65-F5344CB8AC3E}">
        <p14:creationId xmlns:p14="http://schemas.microsoft.com/office/powerpoint/2010/main" val="295415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fr-FR" sz="1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Les fibres à contraction rapide relaxent aussi beaucoup plus rapidement que celles à contraction lente. Qu’est-ce qui pourrait expliquer cette différence des phases de relaxation ? </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1400" dirty="0">
                <a:effectLst/>
                <a:latin typeface="Times New Roman" panose="02020603050405020304" pitchFamily="18" charset="0"/>
                <a:ea typeface="Times New Roman" panose="02020603050405020304" pitchFamily="18" charset="0"/>
                <a:cs typeface="Times New Roman" panose="02020603050405020304" pitchFamily="18" charset="0"/>
              </a:rPr>
              <a:t>La phase de relaxation d’une secousse musculaire dépend de la vitesse de réabsorption des ions Ca</a:t>
            </a:r>
            <a:r>
              <a:rPr lang="fr-FR" sz="1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sz="1400" dirty="0">
                <a:effectLst/>
                <a:latin typeface="Times New Roman" panose="02020603050405020304" pitchFamily="18" charset="0"/>
                <a:ea typeface="Times New Roman" panose="02020603050405020304" pitchFamily="18" charset="0"/>
                <a:cs typeface="Times New Roman" panose="02020603050405020304" pitchFamily="18" charset="0"/>
              </a:rPr>
              <a:t> par le réticulum sarcoplasmique (RS). Cette vitesse est plus grande dans les fibres à contraction rapide parce que leur réseau de RS est plus développé et qu’il y a une plus grande densité de calcium ATPases, ce qui permet une réabsorption plus rapide des ions Ca</a:t>
            </a:r>
            <a:r>
              <a:rPr lang="fr-FR" sz="1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fr-FR"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C04D8FD-6431-483E-B5CE-7D5BD3016221}" type="slidenum">
              <a:rPr lang="fr-CA" smtClean="0"/>
              <a:t>33</a:t>
            </a:fld>
            <a:endParaRPr lang="fr-CA"/>
          </a:p>
        </p:txBody>
      </p:sp>
    </p:spTree>
    <p:extLst>
      <p:ext uri="{BB962C8B-B14F-4D97-AF65-F5344CB8AC3E}">
        <p14:creationId xmlns:p14="http://schemas.microsoft.com/office/powerpoint/2010/main" val="4183076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fr-FR"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1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Quelles sont les différences fonctionnelles entre les poitrines (viande blanche) et les cuisses du poulet (viande brune) ?</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1400" dirty="0">
                <a:effectLst/>
                <a:latin typeface="Times New Roman" panose="02020603050405020304" pitchFamily="18" charset="0"/>
                <a:ea typeface="Times New Roman" panose="02020603050405020304" pitchFamily="18" charset="0"/>
                <a:cs typeface="Times New Roman" panose="02020603050405020304" pitchFamily="18" charset="0"/>
              </a:rPr>
              <a:t>Les poules sont des oiseaux principalement adaptés pour la marche qui ne peuvent effectuer des vols soutenus que pendant quelques minutes. Les muscles de leurs cuisses servent à la marche et doivent donc être résistants à la fatigue. Les muscles de leur poitrine sont utilisés pour mouvoir leurs ailes; ils peuvent générer des contractions rapides et intenses mais sont peu résistants à la fatigue. Ces différences fonctionnelles expliquent les différences de couleur. La viande brune est constituée majoritairement des fibres à contractions lentes capable d’utiliser efficacement l’oxygène parce qu’elles contiennent un taux élevé de myoglobine et qu’elles sont bien vascularisées, d’où leur couleur rougeâtre. Les muscles de la viande blanche sont principalement constitués de fibres à contraction rapide qui contiennent beaucoup de glycogène mais peu de myoglobine et de vaisseaux sanguins, d’où leur couleur plus pâle.</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C04D8FD-6431-483E-B5CE-7D5BD3016221}" type="slidenum">
              <a:rPr lang="fr-CA" smtClean="0"/>
              <a:t>34</a:t>
            </a:fld>
            <a:endParaRPr lang="fr-CA"/>
          </a:p>
        </p:txBody>
      </p:sp>
    </p:spTree>
    <p:extLst>
      <p:ext uri="{BB962C8B-B14F-4D97-AF65-F5344CB8AC3E}">
        <p14:creationId xmlns:p14="http://schemas.microsoft.com/office/powerpoint/2010/main" val="1452231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35</a:t>
            </a:fld>
            <a:endParaRPr lang="fr-CA"/>
          </a:p>
        </p:txBody>
      </p:sp>
    </p:spTree>
    <p:extLst>
      <p:ext uri="{BB962C8B-B14F-4D97-AF65-F5344CB8AC3E}">
        <p14:creationId xmlns:p14="http://schemas.microsoft.com/office/powerpoint/2010/main" val="4193990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36</a:t>
            </a:fld>
            <a:endParaRPr lang="fr-CA"/>
          </a:p>
        </p:txBody>
      </p:sp>
    </p:spTree>
    <p:extLst>
      <p:ext uri="{BB962C8B-B14F-4D97-AF65-F5344CB8AC3E}">
        <p14:creationId xmlns:p14="http://schemas.microsoft.com/office/powerpoint/2010/main" val="275667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C04D8FD-6431-483E-B5CE-7D5BD3016221}" type="slidenum">
              <a:rPr lang="fr-CA" smtClean="0"/>
              <a:t>37</a:t>
            </a:fld>
            <a:endParaRPr lang="fr-CA"/>
          </a:p>
        </p:txBody>
      </p:sp>
    </p:spTree>
    <p:extLst>
      <p:ext uri="{BB962C8B-B14F-4D97-AF65-F5344CB8AC3E}">
        <p14:creationId xmlns:p14="http://schemas.microsoft.com/office/powerpoint/2010/main" val="487768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38</a:t>
            </a:fld>
            <a:endParaRPr lang="fr-CA"/>
          </a:p>
        </p:txBody>
      </p:sp>
    </p:spTree>
    <p:extLst>
      <p:ext uri="{BB962C8B-B14F-4D97-AF65-F5344CB8AC3E}">
        <p14:creationId xmlns:p14="http://schemas.microsoft.com/office/powerpoint/2010/main" val="3082390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0C04D8FD-6431-483E-B5CE-7D5BD3016221}" type="slidenum">
              <a:rPr lang="fr-CA" smtClean="0"/>
              <a:t>39</a:t>
            </a:fld>
            <a:endParaRPr lang="fr-CA"/>
          </a:p>
        </p:txBody>
      </p:sp>
    </p:spTree>
    <p:extLst>
      <p:ext uri="{BB962C8B-B14F-4D97-AF65-F5344CB8AC3E}">
        <p14:creationId xmlns:p14="http://schemas.microsoft.com/office/powerpoint/2010/main" val="449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4</a:t>
            </a:fld>
            <a:endParaRPr lang="fr-CA"/>
          </a:p>
        </p:txBody>
      </p:sp>
    </p:spTree>
    <p:extLst>
      <p:ext uri="{BB962C8B-B14F-4D97-AF65-F5344CB8AC3E}">
        <p14:creationId xmlns:p14="http://schemas.microsoft.com/office/powerpoint/2010/main" val="2376003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5</a:t>
            </a:fld>
            <a:endParaRPr lang="fr-CA"/>
          </a:p>
        </p:txBody>
      </p:sp>
    </p:spTree>
    <p:extLst>
      <p:ext uri="{BB962C8B-B14F-4D97-AF65-F5344CB8AC3E}">
        <p14:creationId xmlns:p14="http://schemas.microsoft.com/office/powerpoint/2010/main" val="413142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6</a:t>
            </a:fld>
            <a:endParaRPr lang="fr-CA"/>
          </a:p>
        </p:txBody>
      </p:sp>
    </p:spTree>
    <p:extLst>
      <p:ext uri="{BB962C8B-B14F-4D97-AF65-F5344CB8AC3E}">
        <p14:creationId xmlns:p14="http://schemas.microsoft.com/office/powerpoint/2010/main" val="1268723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7</a:t>
            </a:fld>
            <a:endParaRPr lang="fr-CA"/>
          </a:p>
        </p:txBody>
      </p:sp>
    </p:spTree>
    <p:extLst>
      <p:ext uri="{BB962C8B-B14F-4D97-AF65-F5344CB8AC3E}">
        <p14:creationId xmlns:p14="http://schemas.microsoft.com/office/powerpoint/2010/main" val="10167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8</a:t>
            </a:fld>
            <a:endParaRPr lang="fr-CA"/>
          </a:p>
        </p:txBody>
      </p:sp>
    </p:spTree>
    <p:extLst>
      <p:ext uri="{BB962C8B-B14F-4D97-AF65-F5344CB8AC3E}">
        <p14:creationId xmlns:p14="http://schemas.microsoft.com/office/powerpoint/2010/main" val="93834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C04D8FD-6431-483E-B5CE-7D5BD3016221}" type="slidenum">
              <a:rPr lang="fr-CA" smtClean="0"/>
              <a:t>9</a:t>
            </a:fld>
            <a:endParaRPr lang="fr-CA"/>
          </a:p>
        </p:txBody>
      </p:sp>
    </p:spTree>
    <p:extLst>
      <p:ext uri="{BB962C8B-B14F-4D97-AF65-F5344CB8AC3E}">
        <p14:creationId xmlns:p14="http://schemas.microsoft.com/office/powerpoint/2010/main" val="319481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61938"/>
            <a:ext cx="86106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98450" y="977900"/>
            <a:ext cx="8270875" cy="5056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347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00965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61938"/>
            <a:ext cx="8610600" cy="609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98450" y="977900"/>
            <a:ext cx="4059238" cy="50561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977900"/>
            <a:ext cx="4059237" cy="50561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0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3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61938"/>
            <a:ext cx="8610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298450" y="977900"/>
            <a:ext cx="4059238" cy="5056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977900"/>
            <a:ext cx="4059237" cy="5056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10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98450" y="261938"/>
            <a:ext cx="8616950" cy="5772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0468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90B2E8F8-286A-480F-9E9E-81CB9CDA8B5B}"/>
              </a:ext>
            </a:extLst>
          </p:cNvPr>
          <p:cNvSpPr>
            <a:spLocks noChangeShapeType="1"/>
          </p:cNvSpPr>
          <p:nvPr userDrawn="1"/>
        </p:nvSpPr>
        <p:spPr bwMode="auto">
          <a:xfrm>
            <a:off x="298450" y="173038"/>
            <a:ext cx="8586788" cy="0"/>
          </a:xfrm>
          <a:prstGeom prst="line">
            <a:avLst/>
          </a:prstGeom>
          <a:noFill/>
          <a:ln w="38100">
            <a:solidFill>
              <a:srgbClr val="D9E30D"/>
            </a:solidFill>
            <a:round/>
            <a:headEnd/>
            <a:tailEnd/>
          </a:ln>
          <a:effectLst/>
        </p:spPr>
        <p:txBody>
          <a:bodyPr anchor="ctr"/>
          <a:lstStyle/>
          <a:p>
            <a:pPr>
              <a:defRPr/>
            </a:pPr>
            <a:endParaRPr lang="en-US"/>
          </a:p>
        </p:txBody>
      </p:sp>
      <p:sp>
        <p:nvSpPr>
          <p:cNvPr id="3" name="Line 6">
            <a:extLst>
              <a:ext uri="{FF2B5EF4-FFF2-40B4-BE49-F238E27FC236}">
                <a16:creationId xmlns:a16="http://schemas.microsoft.com/office/drawing/2014/main" id="{64A59919-6677-4A91-9F3F-724246D129FE}"/>
              </a:ext>
            </a:extLst>
          </p:cNvPr>
          <p:cNvSpPr>
            <a:spLocks noChangeShapeType="1"/>
          </p:cNvSpPr>
          <p:nvPr userDrawn="1"/>
        </p:nvSpPr>
        <p:spPr bwMode="auto">
          <a:xfrm>
            <a:off x="293688" y="139700"/>
            <a:ext cx="8586787" cy="0"/>
          </a:xfrm>
          <a:prstGeom prst="line">
            <a:avLst/>
          </a:prstGeom>
          <a:noFill/>
          <a:ln w="19050">
            <a:solidFill>
              <a:schemeClr val="tx1"/>
            </a:solidFill>
            <a:round/>
            <a:headEnd/>
            <a:tailEnd/>
          </a:ln>
          <a:effectLst/>
        </p:spPr>
        <p:txBody>
          <a:bodyPr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6" r:id="rId4"/>
    <p:sldLayoutId id="2147483661" r:id="rId5"/>
    <p:sldLayoutId id="2147483662" r:id="rId6"/>
  </p:sldLayoutIdLst>
  <p:txStyles>
    <p:titleStyle>
      <a:lvl1pPr algn="l" rtl="0" eaLnBrk="0" fontAlgn="base" hangingPunct="0">
        <a:spcBef>
          <a:spcPct val="0"/>
        </a:spcBef>
        <a:spcAft>
          <a:spcPct val="0"/>
        </a:spcAft>
        <a:defRPr sz="3000" b="1">
          <a:solidFill>
            <a:srgbClr val="0989C9"/>
          </a:solidFill>
          <a:latin typeface="+mj-lt"/>
          <a:ea typeface="+mj-ea"/>
          <a:cs typeface="+mj-cs"/>
        </a:defRPr>
      </a:lvl1pPr>
      <a:lvl2pPr algn="l" rtl="0" eaLnBrk="0" fontAlgn="base" hangingPunct="0">
        <a:spcBef>
          <a:spcPct val="0"/>
        </a:spcBef>
        <a:spcAft>
          <a:spcPct val="0"/>
        </a:spcAft>
        <a:defRPr sz="3000" b="1">
          <a:solidFill>
            <a:srgbClr val="0989C9"/>
          </a:solidFill>
          <a:latin typeface="Arial" charset="0"/>
        </a:defRPr>
      </a:lvl2pPr>
      <a:lvl3pPr algn="l" rtl="0" eaLnBrk="0" fontAlgn="base" hangingPunct="0">
        <a:spcBef>
          <a:spcPct val="0"/>
        </a:spcBef>
        <a:spcAft>
          <a:spcPct val="0"/>
        </a:spcAft>
        <a:defRPr sz="3000" b="1">
          <a:solidFill>
            <a:srgbClr val="0989C9"/>
          </a:solidFill>
          <a:latin typeface="Arial" charset="0"/>
        </a:defRPr>
      </a:lvl3pPr>
      <a:lvl4pPr algn="l" rtl="0" eaLnBrk="0" fontAlgn="base" hangingPunct="0">
        <a:spcBef>
          <a:spcPct val="0"/>
        </a:spcBef>
        <a:spcAft>
          <a:spcPct val="0"/>
        </a:spcAft>
        <a:defRPr sz="3000" b="1">
          <a:solidFill>
            <a:srgbClr val="0989C9"/>
          </a:solidFill>
          <a:latin typeface="Arial" charset="0"/>
        </a:defRPr>
      </a:lvl4pPr>
      <a:lvl5pPr algn="l" rtl="0" eaLnBrk="0" fontAlgn="base" hangingPunct="0">
        <a:spcBef>
          <a:spcPct val="0"/>
        </a:spcBef>
        <a:spcAft>
          <a:spcPct val="0"/>
        </a:spcAft>
        <a:defRPr sz="3000" b="1">
          <a:solidFill>
            <a:srgbClr val="0989C9"/>
          </a:solidFill>
          <a:latin typeface="Arial" charset="0"/>
        </a:defRPr>
      </a:lvl5pPr>
      <a:lvl6pPr marL="457200" algn="l" rtl="0" fontAlgn="base">
        <a:spcBef>
          <a:spcPct val="0"/>
        </a:spcBef>
        <a:spcAft>
          <a:spcPct val="0"/>
        </a:spcAft>
        <a:defRPr sz="3000" b="1">
          <a:solidFill>
            <a:srgbClr val="0989C9"/>
          </a:solidFill>
          <a:latin typeface="Arial" charset="0"/>
        </a:defRPr>
      </a:lvl6pPr>
      <a:lvl7pPr marL="914400" algn="l" rtl="0" fontAlgn="base">
        <a:spcBef>
          <a:spcPct val="0"/>
        </a:spcBef>
        <a:spcAft>
          <a:spcPct val="0"/>
        </a:spcAft>
        <a:defRPr sz="3000" b="1">
          <a:solidFill>
            <a:srgbClr val="0989C9"/>
          </a:solidFill>
          <a:latin typeface="Arial" charset="0"/>
        </a:defRPr>
      </a:lvl7pPr>
      <a:lvl8pPr marL="1371600" algn="l" rtl="0" fontAlgn="base">
        <a:spcBef>
          <a:spcPct val="0"/>
        </a:spcBef>
        <a:spcAft>
          <a:spcPct val="0"/>
        </a:spcAft>
        <a:defRPr sz="3000" b="1">
          <a:solidFill>
            <a:srgbClr val="0989C9"/>
          </a:solidFill>
          <a:latin typeface="Arial" charset="0"/>
        </a:defRPr>
      </a:lvl8pPr>
      <a:lvl9pPr marL="1828800" algn="l" rtl="0" fontAlgn="base">
        <a:spcBef>
          <a:spcPct val="0"/>
        </a:spcBef>
        <a:spcAft>
          <a:spcPct val="0"/>
        </a:spcAft>
        <a:defRPr sz="3000" b="1">
          <a:solidFill>
            <a:srgbClr val="0989C9"/>
          </a:solidFill>
          <a:latin typeface="Arial" charset="0"/>
        </a:defRPr>
      </a:lvl9pPr>
    </p:titleStyle>
    <p:body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media.pearsoncmg.com/intl/streaming/erpi/etext/erpi_animations_biologie/apflix/apflix_cbc_vf.mp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media.pearsoncmg.com/intl/streaming/erpi/etext/erpi_animations_biologie/apflix/apflix_nmj_vf.mp4"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body" sz="half" idx="1"/>
          </p:nvPr>
        </p:nvSpPr>
        <p:spPr>
          <a:xfrm>
            <a:off x="236539" y="982418"/>
            <a:ext cx="6606714" cy="407987"/>
          </a:xfrm>
        </p:spPr>
        <p:txBody>
          <a:bodyPr/>
          <a:lstStyle/>
          <a:p>
            <a:pPr marL="0" indent="0" eaLnBrk="1" hangingPunct="1">
              <a:lnSpc>
                <a:spcPct val="80000"/>
              </a:lnSpc>
              <a:spcAft>
                <a:spcPct val="25000"/>
              </a:spcAft>
              <a:buClr>
                <a:schemeClr val="tx1"/>
              </a:buClr>
              <a:buSzPct val="135000"/>
              <a:buNone/>
            </a:pPr>
            <a:r>
              <a:rPr lang="en-CA" sz="2800" b="1" dirty="0">
                <a:solidFill>
                  <a:schemeClr val="accent2"/>
                </a:solidFill>
                <a:latin typeface="Arial" charset="0"/>
                <a:cs typeface="Arial" charset="0"/>
              </a:rPr>
              <a:t>3.2.1  TYPES DE TISSU MUSCULAIRE</a:t>
            </a:r>
            <a:r>
              <a:rPr lang="en-CA" sz="2800" dirty="0">
                <a:solidFill>
                  <a:schemeClr val="accent2"/>
                </a:solidFill>
                <a:latin typeface="Arial" charset="0"/>
                <a:cs typeface="Arial" charset="0"/>
              </a:rPr>
              <a:t> </a:t>
            </a:r>
            <a:endParaRPr lang="en-CA" sz="2800" i="1" dirty="0">
              <a:solidFill>
                <a:schemeClr val="accent2"/>
              </a:solidFill>
              <a:latin typeface="Arial" charset="0"/>
              <a:cs typeface="Arial" charset="0"/>
            </a:endParaRPr>
          </a:p>
        </p:txBody>
      </p:sp>
      <p:sp>
        <p:nvSpPr>
          <p:cNvPr id="5123" name="Rectangle 15"/>
          <p:cNvSpPr>
            <a:spLocks noChangeArrowheads="1"/>
          </p:cNvSpPr>
          <p:nvPr/>
        </p:nvSpPr>
        <p:spPr bwMode="auto">
          <a:xfrm>
            <a:off x="438758" y="1445182"/>
            <a:ext cx="8142534" cy="262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buClr>
                <a:schemeClr val="tx1"/>
              </a:buClr>
              <a:buSzPct val="120000"/>
              <a:buFontTx/>
              <a:buChar char="•"/>
            </a:pPr>
            <a:r>
              <a:rPr lang="fr-CA" sz="1700" b="1" u="sng" dirty="0">
                <a:latin typeface="Arial" charset="0"/>
                <a:cs typeface="Arial" charset="0"/>
              </a:rPr>
              <a:t>Types de muscles</a:t>
            </a:r>
            <a:endParaRPr lang="fr-CA" sz="1700" b="1" i="1" dirty="0">
              <a:latin typeface="Arial" charset="0"/>
              <a:cs typeface="Arial" charset="0"/>
            </a:endParaRPr>
          </a:p>
          <a:p>
            <a:pPr marL="361950" lvl="1" indent="-185738" eaLnBrk="1" hangingPunct="1">
              <a:spcBef>
                <a:spcPts val="300"/>
              </a:spcBef>
              <a:buClr>
                <a:schemeClr val="tx1"/>
              </a:buClr>
              <a:buSzPct val="85000"/>
              <a:buFont typeface="Wingdings" pitchFamily="2" charset="2"/>
              <a:buChar char="§"/>
            </a:pPr>
            <a:r>
              <a:rPr lang="fr-CA" sz="1500" b="1" i="1" dirty="0">
                <a:latin typeface="Arial" charset="0"/>
                <a:cs typeface="Arial" charset="0"/>
              </a:rPr>
              <a:t>Muscles squelettiques</a:t>
            </a:r>
            <a:r>
              <a:rPr lang="fr-CA" sz="1500" b="1" dirty="0">
                <a:latin typeface="Arial" charset="0"/>
                <a:cs typeface="Arial" charset="0"/>
              </a:rPr>
              <a:t>:  </a:t>
            </a:r>
            <a:r>
              <a:rPr lang="fr-CA" sz="1500" i="1" dirty="0">
                <a:latin typeface="Arial" charset="0"/>
                <a:cs typeface="Arial" charset="0"/>
              </a:rPr>
              <a:t>striés</a:t>
            </a:r>
            <a:r>
              <a:rPr lang="fr-CA" sz="1500" dirty="0">
                <a:latin typeface="Arial" charset="0"/>
                <a:cs typeface="Arial" charset="0"/>
              </a:rPr>
              <a:t>, </a:t>
            </a:r>
            <a:r>
              <a:rPr lang="fr-CA" sz="1500" i="1" dirty="0">
                <a:latin typeface="Arial" charset="0"/>
                <a:cs typeface="Arial" charset="0"/>
              </a:rPr>
              <a:t>volontaires </a:t>
            </a:r>
            <a:r>
              <a:rPr lang="fr-CA" sz="1500" dirty="0">
                <a:latin typeface="Arial" charset="0"/>
                <a:cs typeface="Arial" charset="0"/>
              </a:rPr>
              <a:t>; s’attachent au squelette osseux.</a:t>
            </a:r>
            <a:endParaRPr lang="fr-CA" sz="1500" b="1" i="1" dirty="0">
              <a:latin typeface="Arial" charset="0"/>
              <a:cs typeface="Arial" charset="0"/>
            </a:endParaRPr>
          </a:p>
          <a:p>
            <a:pPr marL="361950" lvl="1" indent="-185738" eaLnBrk="1" hangingPunct="1">
              <a:spcBef>
                <a:spcPts val="300"/>
              </a:spcBef>
              <a:buClr>
                <a:schemeClr val="tx1"/>
              </a:buClr>
              <a:buSzPct val="85000"/>
              <a:buFont typeface="Wingdings" pitchFamily="2" charset="2"/>
              <a:buChar char="§"/>
            </a:pPr>
            <a:r>
              <a:rPr lang="fr-CA" sz="1500" b="1" i="1" dirty="0">
                <a:latin typeface="Arial" charset="0"/>
                <a:cs typeface="Arial" charset="0"/>
              </a:rPr>
              <a:t>Muscle cardiaque</a:t>
            </a:r>
            <a:r>
              <a:rPr lang="fr-CA" sz="1500" b="1" dirty="0">
                <a:latin typeface="Arial" charset="0"/>
                <a:cs typeface="Arial" charset="0"/>
              </a:rPr>
              <a:t>:  </a:t>
            </a:r>
            <a:r>
              <a:rPr lang="fr-CA" sz="1500" i="1" dirty="0">
                <a:latin typeface="Arial" charset="0"/>
                <a:cs typeface="Arial" charset="0"/>
              </a:rPr>
              <a:t>striés</a:t>
            </a:r>
            <a:r>
              <a:rPr lang="fr-CA" sz="1500" dirty="0">
                <a:latin typeface="Arial" charset="0"/>
                <a:cs typeface="Arial" charset="0"/>
              </a:rPr>
              <a:t>, </a:t>
            </a:r>
            <a:r>
              <a:rPr lang="fr-CA" sz="1500" i="1" dirty="0">
                <a:latin typeface="Arial" charset="0"/>
                <a:cs typeface="Arial" charset="0"/>
              </a:rPr>
              <a:t>involontaires </a:t>
            </a:r>
            <a:r>
              <a:rPr lang="fr-CA" sz="1500" dirty="0">
                <a:latin typeface="Arial" charset="0"/>
                <a:cs typeface="Arial" charset="0"/>
              </a:rPr>
              <a:t>; seulement dans le cœur.</a:t>
            </a:r>
            <a:endParaRPr lang="fr-CA" sz="1500" b="1" i="1" dirty="0">
              <a:latin typeface="Arial" charset="0"/>
              <a:cs typeface="Arial" charset="0"/>
            </a:endParaRPr>
          </a:p>
          <a:p>
            <a:pPr marL="361950" lvl="1" indent="-185738" eaLnBrk="1" hangingPunct="1">
              <a:spcBef>
                <a:spcPts val="300"/>
              </a:spcBef>
              <a:buClr>
                <a:schemeClr val="tx1"/>
              </a:buClr>
              <a:buSzPct val="85000"/>
              <a:buFont typeface="Wingdings" pitchFamily="2" charset="2"/>
              <a:buChar char="§"/>
            </a:pPr>
            <a:r>
              <a:rPr lang="fr-CA" sz="1500" b="1" i="1" dirty="0">
                <a:latin typeface="Arial" charset="0"/>
                <a:cs typeface="Arial" charset="0"/>
              </a:rPr>
              <a:t>Muscles lisses</a:t>
            </a:r>
            <a:r>
              <a:rPr lang="fr-CA" sz="1500" b="1" dirty="0">
                <a:latin typeface="Arial" charset="0"/>
                <a:cs typeface="Arial" charset="0"/>
              </a:rPr>
              <a:t>:</a:t>
            </a:r>
            <a:r>
              <a:rPr lang="fr-CA" sz="1500" dirty="0">
                <a:latin typeface="Arial" charset="0"/>
                <a:cs typeface="Arial" charset="0"/>
              </a:rPr>
              <a:t>  </a:t>
            </a:r>
            <a:r>
              <a:rPr lang="fr-CA" sz="1500" i="1" dirty="0">
                <a:latin typeface="Arial" charset="0"/>
                <a:cs typeface="Arial" charset="0"/>
              </a:rPr>
              <a:t>non striés</a:t>
            </a:r>
            <a:r>
              <a:rPr lang="fr-CA" sz="1500" dirty="0">
                <a:latin typeface="Arial" charset="0"/>
                <a:cs typeface="Arial" charset="0"/>
              </a:rPr>
              <a:t>, </a:t>
            </a:r>
            <a:r>
              <a:rPr lang="fr-CA" sz="1500" i="1" dirty="0">
                <a:latin typeface="Arial" charset="0"/>
                <a:cs typeface="Arial" charset="0"/>
              </a:rPr>
              <a:t>involontaires </a:t>
            </a:r>
            <a:r>
              <a:rPr lang="fr-CA" sz="1500" dirty="0">
                <a:latin typeface="Arial" charset="0"/>
                <a:cs typeface="Arial" charset="0"/>
              </a:rPr>
              <a:t>; principalement dans les parois des organes viscéraux creux.</a:t>
            </a:r>
            <a:endParaRPr lang="fr-CA" sz="1500" b="1" u="sng" dirty="0">
              <a:latin typeface="Arial" charset="0"/>
              <a:cs typeface="Arial" charset="0"/>
            </a:endParaRPr>
          </a:p>
          <a:p>
            <a:pPr marL="182563" indent="-182563" eaLnBrk="1" hangingPunct="1">
              <a:spcBef>
                <a:spcPts val="600"/>
              </a:spcBef>
              <a:buClr>
                <a:schemeClr val="tx1"/>
              </a:buClr>
              <a:buSzPct val="120000"/>
              <a:buFontTx/>
              <a:buChar char="•"/>
            </a:pPr>
            <a:r>
              <a:rPr lang="fr-CA" sz="1700" b="1" u="sng" dirty="0">
                <a:latin typeface="Arial" charset="0"/>
                <a:cs typeface="Arial" charset="0"/>
              </a:rPr>
              <a:t>Caractéristiques générales des cellules musculaires </a:t>
            </a:r>
            <a:r>
              <a:rPr lang="fr-CA" sz="1700" u="sng" dirty="0">
                <a:latin typeface="Arial" charset="0"/>
                <a:cs typeface="Arial" charset="0"/>
              </a:rPr>
              <a:t>(= </a:t>
            </a:r>
            <a:r>
              <a:rPr lang="fr-CA" sz="1700" b="1" i="1" u="sng" dirty="0">
                <a:latin typeface="Arial" charset="0"/>
                <a:cs typeface="Arial" charset="0"/>
              </a:rPr>
              <a:t>fibres musculaires</a:t>
            </a:r>
            <a:r>
              <a:rPr lang="fr-CA" sz="1700" u="sng" dirty="0">
                <a:latin typeface="Arial" charset="0"/>
                <a:cs typeface="Arial" charset="0"/>
              </a:rPr>
              <a:t>)</a:t>
            </a:r>
            <a:endParaRPr lang="fr-CA" sz="1700" b="1" dirty="0">
              <a:latin typeface="Arial" charset="0"/>
              <a:cs typeface="Arial" charset="0"/>
            </a:endParaRPr>
          </a:p>
          <a:p>
            <a:pPr marL="361950" lvl="1" indent="-185738" eaLnBrk="1" hangingPunct="1">
              <a:spcBef>
                <a:spcPts val="300"/>
              </a:spcBef>
              <a:buClr>
                <a:schemeClr val="tx1"/>
              </a:buClr>
              <a:buSzPct val="85000"/>
              <a:buFont typeface="Arial" pitchFamily="34" charset="0"/>
              <a:buChar char="‒"/>
            </a:pPr>
            <a:r>
              <a:rPr lang="fr-CA" sz="1500" dirty="0">
                <a:latin typeface="Arial" charset="0"/>
                <a:cs typeface="Arial" charset="0"/>
              </a:rPr>
              <a:t>Pour tous les types, leur contraction est causée par l’interaction entre les filaments d’</a:t>
            </a:r>
            <a:r>
              <a:rPr lang="fr-CA" sz="1500" i="1" dirty="0">
                <a:latin typeface="Arial" charset="0"/>
                <a:cs typeface="Arial" charset="0"/>
              </a:rPr>
              <a:t>actine</a:t>
            </a:r>
            <a:r>
              <a:rPr lang="fr-CA" sz="1500" dirty="0">
                <a:latin typeface="Arial" charset="0"/>
                <a:cs typeface="Arial" charset="0"/>
              </a:rPr>
              <a:t> et de </a:t>
            </a:r>
            <a:r>
              <a:rPr lang="fr-CA" sz="1500" i="1" dirty="0">
                <a:latin typeface="Arial" charset="0"/>
                <a:cs typeface="Arial" charset="0"/>
              </a:rPr>
              <a:t>myosine</a:t>
            </a:r>
            <a:r>
              <a:rPr lang="fr-CA" sz="1500" dirty="0">
                <a:latin typeface="Arial" charset="0"/>
                <a:cs typeface="Arial" charset="0"/>
              </a:rPr>
              <a:t>.</a:t>
            </a:r>
          </a:p>
          <a:p>
            <a:pPr marL="361950" lvl="1" indent="-185738" eaLnBrk="1" hangingPunct="1">
              <a:spcBef>
                <a:spcPts val="300"/>
              </a:spcBef>
              <a:spcAft>
                <a:spcPts val="0"/>
              </a:spcAft>
              <a:buClr>
                <a:schemeClr val="tx1"/>
              </a:buClr>
              <a:buSzPct val="85000"/>
              <a:buFont typeface="Arial" pitchFamily="34" charset="0"/>
              <a:buChar char="‒"/>
            </a:pPr>
            <a:r>
              <a:rPr lang="fr-CA" sz="1500" dirty="0">
                <a:latin typeface="Arial" charset="0"/>
                <a:cs typeface="Arial" charset="0"/>
              </a:rPr>
              <a:t>Terminologie : “</a:t>
            </a:r>
            <a:r>
              <a:rPr lang="fr-CA" sz="1500" i="1" dirty="0" err="1">
                <a:latin typeface="Arial" charset="0"/>
                <a:cs typeface="Arial" charset="0"/>
              </a:rPr>
              <a:t>myo</a:t>
            </a:r>
            <a:r>
              <a:rPr lang="fr-CA" sz="1500" i="1" dirty="0">
                <a:latin typeface="Arial" charset="0"/>
                <a:cs typeface="Arial" charset="0"/>
              </a:rPr>
              <a:t>-</a:t>
            </a:r>
            <a:r>
              <a:rPr lang="fr-CA" sz="1500" dirty="0">
                <a:latin typeface="Arial" charset="0"/>
                <a:cs typeface="Arial" charset="0"/>
              </a:rPr>
              <a:t>” et “</a:t>
            </a:r>
            <a:r>
              <a:rPr lang="fr-CA" sz="1500" i="1" dirty="0" err="1">
                <a:latin typeface="Arial" charset="0"/>
                <a:cs typeface="Arial" charset="0"/>
              </a:rPr>
              <a:t>sarco</a:t>
            </a:r>
            <a:r>
              <a:rPr lang="fr-CA" sz="1500" i="1" dirty="0">
                <a:latin typeface="Arial" charset="0"/>
                <a:cs typeface="Arial" charset="0"/>
              </a:rPr>
              <a:t>-</a:t>
            </a:r>
            <a:r>
              <a:rPr lang="fr-CA" sz="1500" dirty="0">
                <a:latin typeface="Arial" charset="0"/>
                <a:cs typeface="Arial" charset="0"/>
              </a:rPr>
              <a:t>” = “muscle”</a:t>
            </a:r>
            <a:endParaRPr lang="fr-CA" sz="1500" b="1" dirty="0">
              <a:latin typeface="Arial" charset="0"/>
              <a:cs typeface="Arial" charset="0"/>
            </a:endParaRPr>
          </a:p>
        </p:txBody>
      </p:sp>
      <p:sp>
        <p:nvSpPr>
          <p:cNvPr id="5124" name="Rectangle 16"/>
          <p:cNvSpPr>
            <a:spLocks noChangeArrowheads="1"/>
          </p:cNvSpPr>
          <p:nvPr/>
        </p:nvSpPr>
        <p:spPr bwMode="auto">
          <a:xfrm>
            <a:off x="436512" y="3874571"/>
            <a:ext cx="505045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177800" indent="-177800" eaLnBrk="1" hangingPunct="1">
              <a:lnSpc>
                <a:spcPct val="80000"/>
              </a:lnSpc>
              <a:spcAft>
                <a:spcPct val="25000"/>
              </a:spcAft>
              <a:buClr>
                <a:schemeClr val="tx1"/>
              </a:buClr>
              <a:buSzPct val="120000"/>
              <a:buFontTx/>
              <a:buChar char="•"/>
            </a:pPr>
            <a:r>
              <a:rPr lang="fr-CA" sz="1700" b="1" u="sng" dirty="0">
                <a:latin typeface="Arial" charset="0"/>
                <a:cs typeface="Arial" charset="0"/>
              </a:rPr>
              <a:t>Caractéristiques fonctionnelles</a:t>
            </a:r>
            <a:endParaRPr lang="fr-CA" sz="1700" i="1" dirty="0">
              <a:latin typeface="Arial" charset="0"/>
              <a:cs typeface="Arial" charset="0"/>
            </a:endParaRPr>
          </a:p>
        </p:txBody>
      </p:sp>
      <p:sp>
        <p:nvSpPr>
          <p:cNvPr id="5125" name="Rectangle 17"/>
          <p:cNvSpPr>
            <a:spLocks noChangeArrowheads="1"/>
          </p:cNvSpPr>
          <p:nvPr/>
        </p:nvSpPr>
        <p:spPr bwMode="auto">
          <a:xfrm>
            <a:off x="615624" y="4244780"/>
            <a:ext cx="8247586" cy="187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7800" indent="-177800" eaLnBrk="1" hangingPunct="1">
              <a:spcBef>
                <a:spcPts val="300"/>
              </a:spcBef>
              <a:buClr>
                <a:schemeClr val="tx1"/>
              </a:buClr>
              <a:buSzPct val="85000"/>
              <a:buFont typeface="Wingdings" pitchFamily="2" charset="2"/>
              <a:buChar char="§"/>
            </a:pPr>
            <a:r>
              <a:rPr lang="fr-CA" sz="1500" b="1" i="1" dirty="0">
                <a:latin typeface="Arial" charset="0"/>
                <a:cs typeface="Arial" charset="0"/>
              </a:rPr>
              <a:t>Excitabilité </a:t>
            </a:r>
            <a:r>
              <a:rPr lang="fr-CA" sz="1500" b="1" dirty="0">
                <a:latin typeface="Arial" charset="0"/>
                <a:cs typeface="Arial" charset="0"/>
              </a:rPr>
              <a:t>: </a:t>
            </a:r>
            <a:r>
              <a:rPr lang="fr-CA" sz="1500" dirty="0">
                <a:latin typeface="Arial" charset="0"/>
                <a:cs typeface="Arial" charset="0"/>
              </a:rPr>
              <a:t>« capacité de percevoir un stimulus et d’y répondre »</a:t>
            </a:r>
          </a:p>
          <a:p>
            <a:pPr marL="361950" lvl="2" indent="-185738" eaLnBrk="1" hangingPunct="1">
              <a:buClr>
                <a:schemeClr val="tx1"/>
              </a:buClr>
              <a:buSzPct val="85000"/>
              <a:buFont typeface="Arial" pitchFamily="34" charset="0"/>
              <a:buChar char="‒"/>
            </a:pPr>
            <a:r>
              <a:rPr lang="fr-CA" sz="1500" dirty="0">
                <a:latin typeface="Arial" charset="0"/>
                <a:cs typeface="Arial" charset="0"/>
              </a:rPr>
              <a:t>Stimulus: généralement une substance chimique (ex.: neurotransmetteur, hormone)</a:t>
            </a:r>
          </a:p>
          <a:p>
            <a:pPr marL="361950" lvl="2" indent="-185738" eaLnBrk="1" hangingPunct="1">
              <a:buClr>
                <a:schemeClr val="tx1"/>
              </a:buClr>
              <a:buSzPct val="85000"/>
              <a:buFont typeface="Arial" pitchFamily="34" charset="0"/>
              <a:buChar char="‒"/>
            </a:pPr>
            <a:r>
              <a:rPr lang="fr-CA" sz="1500" dirty="0">
                <a:latin typeface="Arial" charset="0"/>
                <a:cs typeface="Arial" charset="0"/>
              </a:rPr>
              <a:t>Réponse: potentiel d’action </a:t>
            </a:r>
            <a:r>
              <a:rPr lang="fr-CA" sz="1500" dirty="0">
                <a:latin typeface="Arial" charset="0"/>
                <a:cs typeface="Arial" charset="0"/>
                <a:sym typeface="Symbol" pitchFamily="18" charset="2"/>
              </a:rPr>
              <a:t></a:t>
            </a:r>
            <a:r>
              <a:rPr lang="fr-CA" sz="1500" dirty="0">
                <a:latin typeface="Arial" charset="0"/>
                <a:cs typeface="Arial" charset="0"/>
              </a:rPr>
              <a:t> contraction musculaire.</a:t>
            </a:r>
            <a:endParaRPr lang="fr-CA" sz="1500" b="1" i="1" dirty="0">
              <a:latin typeface="Arial" charset="0"/>
              <a:cs typeface="Arial" charset="0"/>
            </a:endParaRPr>
          </a:p>
          <a:p>
            <a:pPr marL="177800" indent="-177800" eaLnBrk="1" hangingPunct="1">
              <a:spcBef>
                <a:spcPts val="300"/>
              </a:spcBef>
              <a:buClr>
                <a:schemeClr val="tx1"/>
              </a:buClr>
              <a:buSzPct val="85000"/>
              <a:buFont typeface="Wingdings" pitchFamily="2" charset="2"/>
              <a:buChar char="§"/>
            </a:pPr>
            <a:r>
              <a:rPr lang="fr-CA" sz="1500" b="1" i="1" dirty="0">
                <a:latin typeface="Arial" charset="0"/>
                <a:cs typeface="Arial" charset="0"/>
              </a:rPr>
              <a:t>Contractilité </a:t>
            </a:r>
            <a:r>
              <a:rPr lang="fr-CA" sz="1500" b="1" dirty="0">
                <a:latin typeface="Arial" charset="0"/>
                <a:cs typeface="Arial" charset="0"/>
              </a:rPr>
              <a:t>: </a:t>
            </a:r>
            <a:r>
              <a:rPr lang="fr-CA" sz="1500" dirty="0">
                <a:latin typeface="Arial" charset="0"/>
                <a:cs typeface="Arial" charset="0"/>
              </a:rPr>
              <a:t>« capacité de se contracter »</a:t>
            </a:r>
            <a:endParaRPr lang="fr-CA" sz="1500" b="1" i="1" dirty="0">
              <a:latin typeface="Arial" charset="0"/>
              <a:cs typeface="Arial" charset="0"/>
            </a:endParaRPr>
          </a:p>
          <a:p>
            <a:pPr marL="177800" indent="-177800" eaLnBrk="1" hangingPunct="1">
              <a:spcBef>
                <a:spcPts val="300"/>
              </a:spcBef>
              <a:buClr>
                <a:schemeClr val="tx1"/>
              </a:buClr>
              <a:buSzPct val="85000"/>
              <a:buFont typeface="Wingdings" pitchFamily="2" charset="2"/>
              <a:buChar char="§"/>
            </a:pPr>
            <a:r>
              <a:rPr lang="fr-CA" sz="1500" b="1" i="1" dirty="0">
                <a:latin typeface="Arial" charset="0"/>
                <a:cs typeface="Arial" charset="0"/>
              </a:rPr>
              <a:t>Extensibilité </a:t>
            </a:r>
            <a:r>
              <a:rPr lang="fr-CA" sz="1500" b="1" dirty="0">
                <a:latin typeface="Arial" charset="0"/>
                <a:cs typeface="Arial" charset="0"/>
              </a:rPr>
              <a:t>: </a:t>
            </a:r>
            <a:r>
              <a:rPr lang="fr-CA" sz="1500" dirty="0">
                <a:latin typeface="Arial" charset="0"/>
                <a:cs typeface="Arial" charset="0"/>
              </a:rPr>
              <a:t>« capacité d’étirement »</a:t>
            </a:r>
            <a:endParaRPr lang="fr-CA" sz="1500" b="1" i="1" dirty="0">
              <a:latin typeface="Arial" charset="0"/>
              <a:cs typeface="Arial" charset="0"/>
            </a:endParaRPr>
          </a:p>
          <a:p>
            <a:pPr marL="177800" indent="-177800" eaLnBrk="1" hangingPunct="1">
              <a:spcBef>
                <a:spcPts val="300"/>
              </a:spcBef>
              <a:buClr>
                <a:schemeClr val="tx1"/>
              </a:buClr>
              <a:buSzPct val="85000"/>
              <a:buFont typeface="Wingdings" pitchFamily="2" charset="2"/>
              <a:buChar char="§"/>
            </a:pPr>
            <a:r>
              <a:rPr lang="fr-CA" sz="1500" b="1" i="1" dirty="0">
                <a:latin typeface="Arial" charset="0"/>
                <a:cs typeface="Arial" charset="0"/>
              </a:rPr>
              <a:t>Élasticité </a:t>
            </a:r>
            <a:r>
              <a:rPr lang="fr-CA" sz="1500" b="1" dirty="0">
                <a:latin typeface="Arial" charset="0"/>
                <a:cs typeface="Arial" charset="0"/>
              </a:rPr>
              <a:t>: </a:t>
            </a:r>
            <a:r>
              <a:rPr lang="fr-CA" sz="1500" dirty="0">
                <a:latin typeface="Arial" charset="0"/>
                <a:cs typeface="Arial" charset="0"/>
              </a:rPr>
              <a:t>« capacité de se rétracter lorsqu’on les relâche »</a:t>
            </a:r>
          </a:p>
        </p:txBody>
      </p:sp>
      <p:sp>
        <p:nvSpPr>
          <p:cNvPr id="5126" name="Rectangle 6"/>
          <p:cNvSpPr>
            <a:spLocks noChangeArrowheads="1"/>
          </p:cNvSpPr>
          <p:nvPr/>
        </p:nvSpPr>
        <p:spPr bwMode="auto">
          <a:xfrm>
            <a:off x="236538" y="191353"/>
            <a:ext cx="822007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tIns="118800" bIns="118800" anchor="ctr"/>
          <a:lstStyle/>
          <a:p>
            <a:pPr marL="627063" indent="-627063" eaLnBrk="1" hangingPunct="1">
              <a:lnSpc>
                <a:spcPct val="90000"/>
              </a:lnSpc>
            </a:pPr>
            <a:r>
              <a:rPr lang="en-CA" sz="3600" b="1" dirty="0">
                <a:solidFill>
                  <a:schemeClr val="accent2"/>
                </a:solidFill>
                <a:latin typeface="Arial" charset="0"/>
              </a:rPr>
              <a:t>3.2</a:t>
            </a:r>
            <a:r>
              <a:rPr lang="en-CA" sz="3600" b="1" i="1" dirty="0">
                <a:solidFill>
                  <a:schemeClr val="accent2"/>
                </a:solidFill>
                <a:latin typeface="Arial" charset="0"/>
              </a:rPr>
              <a:t>   LES MUSCLES	   </a:t>
            </a:r>
            <a:r>
              <a:rPr lang="en-CA" sz="3600" dirty="0">
                <a:solidFill>
                  <a:schemeClr val="accent2"/>
                </a:solidFill>
                <a:latin typeface="Arial" charset="0"/>
              </a:rPr>
              <a:t>(Chap. 9)</a:t>
            </a:r>
            <a:endParaRPr lang="en-US" sz="3600" i="1" dirty="0">
              <a:solidFill>
                <a:schemeClr val="accent2"/>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p:cNvSpPr txBox="1">
            <a:spLocks noChangeArrowheads="1"/>
          </p:cNvSpPr>
          <p:nvPr/>
        </p:nvSpPr>
        <p:spPr bwMode="auto">
          <a:xfrm>
            <a:off x="247035" y="185843"/>
            <a:ext cx="8649929" cy="596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7325">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a:spcAft>
                <a:spcPct val="10000"/>
              </a:spcAft>
              <a:buSzPct val="115000"/>
              <a:buFontTx/>
              <a:buChar char="•"/>
            </a:pPr>
            <a:r>
              <a:rPr lang="fr-CA" b="1" i="1" dirty="0">
                <a:latin typeface="Arial" charset="0"/>
                <a:cs typeface="Arial" charset="0"/>
              </a:rPr>
              <a:t>Réticulum sarcoplasmique </a:t>
            </a:r>
            <a:r>
              <a:rPr lang="fr-CA" b="1" dirty="0">
                <a:latin typeface="Arial" charset="0"/>
                <a:cs typeface="Arial" charset="0"/>
              </a:rPr>
              <a:t>(</a:t>
            </a:r>
            <a:r>
              <a:rPr lang="fr-CA" b="1" i="1" dirty="0">
                <a:latin typeface="Arial" charset="0"/>
                <a:cs typeface="Arial" charset="0"/>
              </a:rPr>
              <a:t>RS</a:t>
            </a:r>
            <a:r>
              <a:rPr lang="fr-CA" b="1" dirty="0">
                <a:latin typeface="Arial" charset="0"/>
                <a:cs typeface="Arial" charset="0"/>
              </a:rPr>
              <a:t>) :</a:t>
            </a:r>
            <a:endParaRPr lang="fr-CA" dirty="0">
              <a:latin typeface="Arial" charset="0"/>
              <a:cs typeface="Arial" charset="0"/>
            </a:endParaRPr>
          </a:p>
          <a:p>
            <a:pPr marL="361950" lvl="1" indent="-185738">
              <a:spcAft>
                <a:spcPct val="10000"/>
              </a:spcAft>
              <a:buSzPct val="85000"/>
              <a:buFont typeface="Arial" pitchFamily="34" charset="0"/>
              <a:buChar char="‒"/>
            </a:pPr>
            <a:r>
              <a:rPr lang="fr-CA" sz="1500" dirty="0">
                <a:latin typeface="Arial" charset="0"/>
                <a:cs typeface="Arial" charset="0"/>
              </a:rPr>
              <a:t>Réseau élaboré de réticulum endoplasmique lisse qui entoure chaque myofibrille.</a:t>
            </a:r>
          </a:p>
          <a:p>
            <a:pPr marL="361950" lvl="1" indent="-185738">
              <a:buSzPct val="85000"/>
              <a:buFont typeface="Arial" pitchFamily="34" charset="0"/>
              <a:buChar char="‒"/>
            </a:pPr>
            <a:r>
              <a:rPr lang="fr-CA" sz="1500" dirty="0">
                <a:latin typeface="Arial" charset="0"/>
                <a:cs typeface="Arial" charset="0"/>
              </a:rPr>
              <a:t>Constitué de deux parties principales :</a:t>
            </a:r>
            <a:endParaRPr lang="fr-CA" sz="1500" i="1" dirty="0">
              <a:latin typeface="Arial" charset="0"/>
              <a:cs typeface="Arial" charset="0"/>
            </a:endParaRPr>
          </a:p>
          <a:p>
            <a:pPr marL="538163" lvl="2" indent="-176213">
              <a:buSzPct val="80000"/>
              <a:buFont typeface="Wingdings" pitchFamily="2" charset="2"/>
              <a:buChar char="§"/>
            </a:pPr>
            <a:r>
              <a:rPr lang="fr-CA" sz="1500" b="1" i="1" dirty="0">
                <a:latin typeface="Arial" charset="0"/>
                <a:cs typeface="Arial" charset="0"/>
              </a:rPr>
              <a:t>Tubules</a:t>
            </a:r>
            <a:r>
              <a:rPr lang="fr-CA" sz="1500" b="1" dirty="0">
                <a:latin typeface="Arial" charset="0"/>
                <a:cs typeface="Arial" charset="0"/>
              </a:rPr>
              <a:t>: </a:t>
            </a:r>
            <a:r>
              <a:rPr lang="fr-CA" sz="1500" dirty="0">
                <a:latin typeface="Arial" charset="0"/>
                <a:cs typeface="Arial" charset="0"/>
              </a:rPr>
              <a:t>parallèles aux myofibrilles.</a:t>
            </a:r>
            <a:endParaRPr lang="fr-CA" sz="1500" i="1" dirty="0">
              <a:latin typeface="Arial" charset="0"/>
              <a:cs typeface="Arial" charset="0"/>
            </a:endParaRPr>
          </a:p>
          <a:p>
            <a:pPr marL="538163" lvl="2" indent="-176213">
              <a:spcAft>
                <a:spcPct val="10000"/>
              </a:spcAft>
              <a:buSzPct val="80000"/>
              <a:buFont typeface="Wingdings" pitchFamily="2" charset="2"/>
              <a:buChar char="§"/>
            </a:pPr>
            <a:r>
              <a:rPr lang="fr-CA" sz="1500" b="1" i="1" dirty="0">
                <a:latin typeface="Arial" charset="0"/>
                <a:cs typeface="Arial" charset="0"/>
              </a:rPr>
              <a:t>Citernes terminales</a:t>
            </a:r>
            <a:r>
              <a:rPr lang="fr-CA" sz="1500" b="1" dirty="0">
                <a:latin typeface="Arial" charset="0"/>
                <a:cs typeface="Arial" charset="0"/>
              </a:rPr>
              <a:t>: </a:t>
            </a:r>
            <a:r>
              <a:rPr lang="fr-CA" sz="1500" dirty="0">
                <a:latin typeface="Arial" charset="0"/>
                <a:cs typeface="Arial" charset="0"/>
              </a:rPr>
              <a:t>canaux perpendiculaires aux myofibrilles, à la jonction des stries A et I.</a:t>
            </a:r>
          </a:p>
          <a:p>
            <a:pPr marL="361950" lvl="1" indent="-185738">
              <a:buSzPct val="85000"/>
              <a:buFont typeface="Arial" pitchFamily="34" charset="0"/>
              <a:buChar char="‒"/>
            </a:pPr>
            <a:r>
              <a:rPr lang="fr-CA" sz="1500" dirty="0">
                <a:latin typeface="Arial" charset="0"/>
                <a:cs typeface="Arial" charset="0"/>
              </a:rPr>
              <a:t>Rôle du RS: contrôle la concentration intracellulaire des ions Ca</a:t>
            </a:r>
            <a:r>
              <a:rPr lang="fr-CA" sz="1500" baseline="30000" dirty="0">
                <a:latin typeface="Arial" charset="0"/>
                <a:cs typeface="Arial" charset="0"/>
              </a:rPr>
              <a:t>2+</a:t>
            </a:r>
            <a:r>
              <a:rPr lang="fr-CA" sz="1500" dirty="0">
                <a:latin typeface="Arial" charset="0"/>
                <a:cs typeface="Arial" charset="0"/>
              </a:rPr>
              <a:t>.</a:t>
            </a:r>
            <a:endParaRPr lang="fr-CA" sz="1500" dirty="0">
              <a:latin typeface="Arial" charset="0"/>
              <a:cs typeface="Arial" charset="0"/>
              <a:sym typeface="Symbol" pitchFamily="18" charset="2"/>
            </a:endParaRPr>
          </a:p>
          <a:p>
            <a:pPr marL="538163" lvl="2" indent="-176213">
              <a:buSzPct val="80000"/>
              <a:buFont typeface="Wingdings" pitchFamily="2" charset="2"/>
              <a:buChar char="§"/>
            </a:pPr>
            <a:r>
              <a:rPr lang="fr-CA" sz="1500" dirty="0">
                <a:latin typeface="Arial" charset="0"/>
                <a:cs typeface="Arial" charset="0"/>
              </a:rPr>
              <a:t>Emmagasine les ions Ca</a:t>
            </a:r>
            <a:r>
              <a:rPr lang="fr-CA" sz="1500" baseline="30000" dirty="0">
                <a:latin typeface="Arial" charset="0"/>
                <a:cs typeface="Arial" charset="0"/>
              </a:rPr>
              <a:t>2+ </a:t>
            </a:r>
            <a:r>
              <a:rPr lang="fr-CA" sz="1500" dirty="0">
                <a:latin typeface="Arial" charset="0"/>
                <a:cs typeface="Arial" charset="0"/>
              </a:rPr>
              <a:t>: des pompes à Ca</a:t>
            </a:r>
            <a:r>
              <a:rPr lang="fr-CA" sz="1500" baseline="30000" dirty="0">
                <a:latin typeface="Arial" charset="0"/>
                <a:cs typeface="Arial" charset="0"/>
              </a:rPr>
              <a:t>2+</a:t>
            </a:r>
            <a:r>
              <a:rPr lang="fr-CA" sz="1500" dirty="0">
                <a:latin typeface="Arial" charset="0"/>
                <a:cs typeface="Arial" charset="0"/>
              </a:rPr>
              <a:t> dans la membrane des tubules du RS peuvent concentrer les ions Ca</a:t>
            </a:r>
            <a:r>
              <a:rPr lang="fr-CA" sz="1500" baseline="30000" dirty="0">
                <a:latin typeface="Arial" charset="0"/>
                <a:cs typeface="Arial" charset="0"/>
              </a:rPr>
              <a:t>2+</a:t>
            </a:r>
            <a:r>
              <a:rPr lang="fr-CA" sz="1500" dirty="0">
                <a:latin typeface="Arial" charset="0"/>
                <a:cs typeface="Arial" charset="0"/>
              </a:rPr>
              <a:t> quelque 10,000 fois à l’intérieur du RS.</a:t>
            </a:r>
          </a:p>
          <a:p>
            <a:pPr marL="538163" lvl="2" indent="-176213">
              <a:spcAft>
                <a:spcPts val="0"/>
              </a:spcAft>
              <a:buSzPct val="80000"/>
              <a:buFont typeface="Wingdings" pitchFamily="2" charset="2"/>
              <a:buChar char="§"/>
            </a:pPr>
            <a:r>
              <a:rPr lang="fr-CA" sz="1500" dirty="0">
                <a:latin typeface="Arial" charset="0"/>
                <a:cs typeface="Arial" charset="0"/>
              </a:rPr>
              <a:t>Les ions Ca</a:t>
            </a:r>
            <a:r>
              <a:rPr lang="fr-CA" sz="1500" baseline="30000" dirty="0">
                <a:latin typeface="Arial" charset="0"/>
                <a:cs typeface="Arial" charset="0"/>
              </a:rPr>
              <a:t>2+</a:t>
            </a:r>
            <a:r>
              <a:rPr lang="fr-CA" sz="1500" dirty="0">
                <a:latin typeface="Arial" charset="0"/>
                <a:cs typeface="Arial" charset="0"/>
              </a:rPr>
              <a:t> sont libérés dans le cytosol quand le muscle est stimulé.</a:t>
            </a:r>
            <a:endParaRPr lang="fr-CA" sz="1500" b="1" i="1" dirty="0">
              <a:latin typeface="Arial" charset="0"/>
              <a:cs typeface="Arial" charset="0"/>
            </a:endParaRPr>
          </a:p>
          <a:p>
            <a:pPr>
              <a:spcBef>
                <a:spcPts val="600"/>
              </a:spcBef>
              <a:spcAft>
                <a:spcPct val="10000"/>
              </a:spcAft>
              <a:buSzPct val="115000"/>
              <a:buFontTx/>
              <a:buChar char="•"/>
            </a:pPr>
            <a:r>
              <a:rPr lang="fr-CA" b="1" i="1" dirty="0">
                <a:latin typeface="Arial" charset="0"/>
                <a:cs typeface="Arial" charset="0"/>
              </a:rPr>
              <a:t>Tubules transverses </a:t>
            </a:r>
            <a:r>
              <a:rPr lang="fr-CA" b="1" dirty="0">
                <a:latin typeface="Arial" charset="0"/>
                <a:cs typeface="Arial" charset="0"/>
              </a:rPr>
              <a:t>(</a:t>
            </a:r>
            <a:r>
              <a:rPr lang="fr-CA" b="1" i="1" dirty="0">
                <a:latin typeface="Arial" charset="0"/>
                <a:cs typeface="Arial" charset="0"/>
              </a:rPr>
              <a:t>Tubules T</a:t>
            </a:r>
            <a:r>
              <a:rPr lang="fr-CA" b="1" dirty="0">
                <a:latin typeface="Arial" charset="0"/>
                <a:cs typeface="Arial" charset="0"/>
              </a:rPr>
              <a:t>) :</a:t>
            </a:r>
            <a:endParaRPr lang="fr-CA" dirty="0">
              <a:latin typeface="Arial" charset="0"/>
              <a:cs typeface="Arial" charset="0"/>
            </a:endParaRPr>
          </a:p>
          <a:p>
            <a:pPr marL="361950" lvl="1" indent="-185738">
              <a:spcAft>
                <a:spcPct val="10000"/>
              </a:spcAft>
              <a:buSzPct val="85000"/>
              <a:buFont typeface="Arial" pitchFamily="34" charset="0"/>
              <a:buChar char="‒"/>
            </a:pPr>
            <a:r>
              <a:rPr lang="fr-CA" sz="1500" dirty="0">
                <a:latin typeface="Arial" charset="0"/>
                <a:cs typeface="Arial" charset="0"/>
              </a:rPr>
              <a:t>Prolongements internes du </a:t>
            </a:r>
            <a:r>
              <a:rPr lang="fr-CA" sz="1500" u="sng" dirty="0">
                <a:latin typeface="Arial" charset="0"/>
                <a:cs typeface="Arial" charset="0"/>
              </a:rPr>
              <a:t>sarcolemme</a:t>
            </a:r>
            <a:r>
              <a:rPr lang="fr-CA" sz="1500" dirty="0">
                <a:latin typeface="Arial" charset="0"/>
                <a:cs typeface="Arial" charset="0"/>
              </a:rPr>
              <a:t>, leur lumière étant en continuité avec le milieu extracellulaire.</a:t>
            </a:r>
            <a:endParaRPr lang="fr-CA" sz="1500" dirty="0">
              <a:latin typeface="Arial" charset="0"/>
              <a:cs typeface="Arial" charset="0"/>
              <a:sym typeface="Symbol" pitchFamily="18" charset="2"/>
            </a:endParaRPr>
          </a:p>
          <a:p>
            <a:pPr marL="361950" lvl="1" indent="-185738">
              <a:spcAft>
                <a:spcPct val="10000"/>
              </a:spcAft>
              <a:buSzPct val="85000"/>
              <a:buFont typeface="Arial" pitchFamily="34" charset="0"/>
              <a:buChar char="‒"/>
            </a:pPr>
            <a:r>
              <a:rPr lang="fr-CA" sz="1500" dirty="0">
                <a:latin typeface="Arial" charset="0"/>
                <a:cs typeface="Arial" charset="0"/>
              </a:rPr>
              <a:t>Traversent complètement la fibre musculaire au niveau des jonctions des stries A et I.</a:t>
            </a:r>
          </a:p>
          <a:p>
            <a:pPr marL="361950" lvl="1" indent="-185738">
              <a:spcAft>
                <a:spcPct val="10000"/>
              </a:spcAft>
              <a:buSzPct val="85000"/>
              <a:buFont typeface="Arial" pitchFamily="34" charset="0"/>
              <a:buChar char="‒"/>
            </a:pPr>
            <a:r>
              <a:rPr lang="fr-CA" sz="1500" dirty="0">
                <a:latin typeface="Arial" charset="0"/>
                <a:cs typeface="Arial" charset="0"/>
              </a:rPr>
              <a:t>Permettent la propagation du potentiel d’action profondément à l’intérieur des fibres.</a:t>
            </a:r>
          </a:p>
          <a:p>
            <a:pPr marL="361950" lvl="1" indent="-185738">
              <a:spcAft>
                <a:spcPts val="0"/>
              </a:spcAft>
              <a:buSzPct val="85000"/>
              <a:buFont typeface="Arial" pitchFamily="34" charset="0"/>
              <a:buChar char="‒"/>
            </a:pPr>
            <a:r>
              <a:rPr lang="fr-CA" sz="1500" dirty="0">
                <a:latin typeface="Arial" charset="0"/>
                <a:cs typeface="Arial" charset="0"/>
              </a:rPr>
              <a:t>Chaque tubule T passe entre les paires de citernes terminales du RS, formant ainsi </a:t>
            </a:r>
          </a:p>
          <a:p>
            <a:pPr marL="361950" lvl="1" indent="-185738">
              <a:spcAft>
                <a:spcPct val="10000"/>
              </a:spcAft>
              <a:buSzPct val="85000"/>
            </a:pPr>
            <a:r>
              <a:rPr lang="fr-CA" sz="1500" dirty="0">
                <a:latin typeface="Arial" charset="0"/>
                <a:cs typeface="Arial" charset="0"/>
              </a:rPr>
              <a:t>	une </a:t>
            </a:r>
            <a:r>
              <a:rPr lang="fr-CA" sz="1500" b="1" i="1" dirty="0">
                <a:latin typeface="Arial" charset="0"/>
                <a:cs typeface="Arial" charset="0"/>
              </a:rPr>
              <a:t>triade </a:t>
            </a:r>
            <a:r>
              <a:rPr lang="fr-CA" sz="1500" dirty="0">
                <a:latin typeface="Arial" charset="0"/>
                <a:cs typeface="Arial" charset="0"/>
              </a:rPr>
              <a:t>( = citerne terminale – tubule T – citerne terminale).</a:t>
            </a:r>
            <a:endParaRPr lang="fr-CA" sz="1500" b="1" dirty="0">
              <a:latin typeface="Arial" charset="0"/>
              <a:cs typeface="Arial" charset="0"/>
            </a:endParaRPr>
          </a:p>
          <a:p>
            <a:pPr>
              <a:spcBef>
                <a:spcPts val="600"/>
              </a:spcBef>
              <a:spcAft>
                <a:spcPct val="10000"/>
              </a:spcAft>
              <a:buSzPct val="115000"/>
              <a:buFontTx/>
              <a:buChar char="•"/>
            </a:pPr>
            <a:r>
              <a:rPr lang="fr-CA" b="1" i="1" dirty="0">
                <a:latin typeface="Arial" charset="0"/>
                <a:cs typeface="Arial" charset="0"/>
              </a:rPr>
              <a:t>Triades </a:t>
            </a:r>
            <a:r>
              <a:rPr lang="fr-CA" b="1" dirty="0">
                <a:latin typeface="Arial" charset="0"/>
                <a:cs typeface="Arial" charset="0"/>
              </a:rPr>
              <a:t>:</a:t>
            </a:r>
            <a:endParaRPr lang="fr-CA" dirty="0">
              <a:latin typeface="Arial" charset="0"/>
              <a:cs typeface="Arial" charset="0"/>
            </a:endParaRPr>
          </a:p>
          <a:p>
            <a:pPr marL="358775" lvl="1" indent="-182563">
              <a:spcAft>
                <a:spcPct val="10000"/>
              </a:spcAft>
              <a:buSzPct val="85000"/>
              <a:buFont typeface="Arial" pitchFamily="34" charset="0"/>
              <a:buChar char="‒"/>
            </a:pPr>
            <a:r>
              <a:rPr lang="fr-CA" sz="1500" dirty="0">
                <a:latin typeface="Arial" charset="0"/>
                <a:cs typeface="Arial" charset="0"/>
              </a:rPr>
              <a:t>Aux triades, la membrane du tubule T est étroitement associée à la membrane des citernes terminales par l’intermédiaire de protéines spécialisées.</a:t>
            </a:r>
          </a:p>
          <a:p>
            <a:pPr marL="358775" lvl="1" indent="-182563">
              <a:spcAft>
                <a:spcPct val="10000"/>
              </a:spcAft>
              <a:buSzPct val="85000"/>
              <a:buFont typeface="Arial" pitchFamily="34" charset="0"/>
              <a:buChar char="‒"/>
            </a:pPr>
            <a:r>
              <a:rPr lang="fr-CA" sz="1500" dirty="0">
                <a:latin typeface="Arial" charset="0"/>
                <a:cs typeface="Arial" charset="0"/>
              </a:rPr>
              <a:t>Quand le potentiel d’action se propage dans le T tubule, il cause l’ouverture rapide de canaux à Ca</a:t>
            </a:r>
            <a:r>
              <a:rPr lang="fr-CA" sz="1500" baseline="30000" dirty="0">
                <a:latin typeface="Arial" charset="0"/>
                <a:cs typeface="Arial" charset="0"/>
              </a:rPr>
              <a:t>2+</a:t>
            </a:r>
            <a:r>
              <a:rPr lang="fr-CA" sz="1500" dirty="0">
                <a:latin typeface="Arial" charset="0"/>
                <a:cs typeface="Arial" charset="0"/>
              </a:rPr>
              <a:t> dans la membrane des citernes terminales.</a:t>
            </a:r>
          </a:p>
          <a:p>
            <a:pPr marL="358775" lvl="1" indent="-182563">
              <a:spcAft>
                <a:spcPct val="10000"/>
              </a:spcAft>
              <a:buSzPct val="85000"/>
              <a:buFont typeface="Arial" pitchFamily="34" charset="0"/>
              <a:buChar char="‒"/>
            </a:pPr>
            <a:r>
              <a:rPr lang="fr-CA" sz="1500" dirty="0">
                <a:latin typeface="Arial" charset="0"/>
                <a:cs typeface="Arial" charset="0"/>
              </a:rPr>
              <a:t>Ces canaux à Ca</a:t>
            </a:r>
            <a:r>
              <a:rPr lang="fr-CA" sz="1500" baseline="30000" dirty="0">
                <a:latin typeface="Arial" charset="0"/>
                <a:cs typeface="Arial" charset="0"/>
              </a:rPr>
              <a:t>2+</a:t>
            </a:r>
            <a:r>
              <a:rPr lang="fr-CA" sz="1500" dirty="0">
                <a:latin typeface="Arial" charset="0"/>
                <a:cs typeface="Arial" charset="0"/>
              </a:rPr>
              <a:t> demeurent ouverts durant quelques millisecondes; période durant laquelle les ions Ca</a:t>
            </a:r>
            <a:r>
              <a:rPr lang="fr-CA" sz="1500" baseline="30000" dirty="0">
                <a:latin typeface="Arial" charset="0"/>
                <a:cs typeface="Arial" charset="0"/>
              </a:rPr>
              <a:t>2+</a:t>
            </a:r>
            <a:r>
              <a:rPr lang="fr-CA" sz="1500" dirty="0">
                <a:latin typeface="Arial" charset="0"/>
                <a:cs typeface="Arial" charset="0"/>
              </a:rPr>
              <a:t> sont libérés dans le sarcoplasme qui entoure les myofibrilles.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05830" y="191438"/>
            <a:ext cx="8239828" cy="414338"/>
          </a:xfrm>
        </p:spPr>
        <p:txBody>
          <a:bodyPr/>
          <a:lstStyle/>
          <a:p>
            <a:pPr marL="571500" indent="-571500" eaLnBrk="1" hangingPunct="1"/>
            <a:r>
              <a:rPr lang="en-US" sz="2000" dirty="0">
                <a:solidFill>
                  <a:schemeClr val="tx1"/>
                </a:solidFill>
              </a:rPr>
              <a:t>5. </a:t>
            </a:r>
            <a:r>
              <a:rPr lang="en-CA" sz="2000" u="sng" dirty="0">
                <a:solidFill>
                  <a:schemeClr val="tx1"/>
                </a:solidFill>
              </a:rPr>
              <a:t>CONTRACTION DES FIBRES MUSCULAIRES SQUELETTIQUES</a:t>
            </a:r>
            <a:endParaRPr lang="en-US" sz="2000" u="sng" dirty="0">
              <a:solidFill>
                <a:schemeClr val="tx1"/>
              </a:solidFill>
            </a:endParaRPr>
          </a:p>
        </p:txBody>
      </p:sp>
      <p:sp>
        <p:nvSpPr>
          <p:cNvPr id="14340" name="Text Box 7"/>
          <p:cNvSpPr txBox="1">
            <a:spLocks noChangeArrowheads="1"/>
          </p:cNvSpPr>
          <p:nvPr/>
        </p:nvSpPr>
        <p:spPr bwMode="auto">
          <a:xfrm>
            <a:off x="138344" y="560104"/>
            <a:ext cx="5132311"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tabLst>
                <a:tab pos="6361113" algn="l"/>
              </a:tabLst>
              <a:defRPr>
                <a:solidFill>
                  <a:schemeClr val="tx1"/>
                </a:solidFill>
                <a:latin typeface="Times New Roman" pitchFamily="18" charset="0"/>
              </a:defRPr>
            </a:lvl1pPr>
            <a:lvl2pPr marL="534988" indent="-173038">
              <a:tabLst>
                <a:tab pos="6361113" algn="l"/>
              </a:tabLst>
              <a:defRPr>
                <a:solidFill>
                  <a:schemeClr val="tx1"/>
                </a:solidFill>
                <a:latin typeface="Times New Roman" pitchFamily="18" charset="0"/>
              </a:defRPr>
            </a:lvl2pPr>
            <a:lvl3pPr marL="1143000" indent="-228600">
              <a:tabLst>
                <a:tab pos="6361113" algn="l"/>
              </a:tabLst>
              <a:defRPr>
                <a:solidFill>
                  <a:schemeClr val="tx1"/>
                </a:solidFill>
                <a:latin typeface="Times New Roman" pitchFamily="18" charset="0"/>
              </a:defRPr>
            </a:lvl3pPr>
            <a:lvl4pPr marL="1600200" indent="-228600">
              <a:tabLst>
                <a:tab pos="6361113" algn="l"/>
              </a:tabLst>
              <a:defRPr>
                <a:solidFill>
                  <a:schemeClr val="tx1"/>
                </a:solidFill>
                <a:latin typeface="Times New Roman" pitchFamily="18" charset="0"/>
              </a:defRPr>
            </a:lvl4pPr>
            <a:lvl5pPr marL="2057400" indent="-228600">
              <a:tabLst>
                <a:tab pos="63611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63611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63611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63611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6361113" algn="l"/>
              </a:tabLst>
              <a:defRPr>
                <a:solidFill>
                  <a:schemeClr val="tx1"/>
                </a:solidFill>
                <a:latin typeface="Times New Roman" pitchFamily="18" charset="0"/>
              </a:defRPr>
            </a:lvl9pPr>
          </a:lstStyle>
          <a:p>
            <a:pPr marL="0" indent="0">
              <a:spcAft>
                <a:spcPct val="5000"/>
              </a:spcAft>
              <a:buSzPct val="120000"/>
            </a:pPr>
            <a:r>
              <a:rPr lang="fr-CA" b="1" u="sng" dirty="0">
                <a:latin typeface="Arial" charset="0"/>
                <a:cs typeface="Arial" charset="0"/>
              </a:rPr>
              <a:t>Modèle de contraction par glissement des filaments</a:t>
            </a:r>
            <a:r>
              <a:rPr lang="fr-CA" b="1" dirty="0">
                <a:latin typeface="Arial" charset="0"/>
                <a:cs typeface="Arial" charset="0"/>
              </a:rPr>
              <a:t> :</a:t>
            </a:r>
            <a:endParaRPr lang="fr-CA" b="1" u="sng" dirty="0">
              <a:latin typeface="Arial" charset="0"/>
              <a:cs typeface="Arial" charset="0"/>
            </a:endParaRPr>
          </a:p>
          <a:p>
            <a:pPr marL="177800" lvl="1">
              <a:buSzPct val="75000"/>
              <a:buFont typeface="Wingdings" pitchFamily="2" charset="2"/>
              <a:buChar char="§"/>
            </a:pPr>
            <a:r>
              <a:rPr lang="fr-CA" sz="1600" dirty="0">
                <a:latin typeface="Arial" charset="0"/>
                <a:cs typeface="Arial" charset="0"/>
              </a:rPr>
              <a:t>Durant la contraction, la longueur des myofilaments demeure constante.</a:t>
            </a:r>
          </a:p>
          <a:p>
            <a:pPr marL="177800" lvl="1">
              <a:buSzPct val="75000"/>
              <a:buFont typeface="Wingdings" pitchFamily="2" charset="2"/>
              <a:buChar char="§"/>
            </a:pPr>
            <a:r>
              <a:rPr lang="fr-CA" sz="1600" dirty="0">
                <a:latin typeface="Arial" charset="0"/>
                <a:cs typeface="Arial" charset="0"/>
              </a:rPr>
              <a:t>Les sarcomères raccourcissent parce que les filaments minces </a:t>
            </a:r>
            <a:r>
              <a:rPr lang="fr-CA" sz="1600" u="sng" dirty="0">
                <a:latin typeface="Arial" charset="0"/>
                <a:cs typeface="Arial" charset="0"/>
              </a:rPr>
              <a:t>glissent</a:t>
            </a:r>
            <a:r>
              <a:rPr lang="fr-CA" sz="1600" dirty="0">
                <a:latin typeface="Arial" charset="0"/>
                <a:cs typeface="Arial" charset="0"/>
              </a:rPr>
              <a:t> le long des filaments épais.</a:t>
            </a:r>
          </a:p>
        </p:txBody>
      </p:sp>
      <p:sp>
        <p:nvSpPr>
          <p:cNvPr id="14341" name="Text Box 8"/>
          <p:cNvSpPr txBox="1">
            <a:spLocks noChangeArrowheads="1"/>
          </p:cNvSpPr>
          <p:nvPr/>
        </p:nvSpPr>
        <p:spPr bwMode="auto">
          <a:xfrm>
            <a:off x="205830" y="2509894"/>
            <a:ext cx="5055218" cy="3611758"/>
          </a:xfrm>
          <a:prstGeom prst="rect">
            <a:avLst/>
          </a:prstGeom>
          <a:noFill/>
          <a:ln w="9525">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79388" indent="-179388">
              <a:tabLst>
                <a:tab pos="442913" algn="l"/>
              </a:tabLst>
              <a:defRPr>
                <a:solidFill>
                  <a:schemeClr val="tx1"/>
                </a:solidFill>
                <a:latin typeface="Times New Roman" pitchFamily="18" charset="0"/>
              </a:defRPr>
            </a:lvl1pPr>
            <a:lvl2pPr marL="539750" indent="-180975">
              <a:tabLst>
                <a:tab pos="442913" algn="l"/>
              </a:tabLst>
              <a:defRPr>
                <a:solidFill>
                  <a:schemeClr val="tx1"/>
                </a:solidFill>
                <a:latin typeface="Times New Roman" pitchFamily="18" charset="0"/>
              </a:defRPr>
            </a:lvl2pPr>
            <a:lvl3pPr marL="1143000" indent="-228600">
              <a:tabLst>
                <a:tab pos="442913" algn="l"/>
              </a:tabLst>
              <a:defRPr>
                <a:solidFill>
                  <a:schemeClr val="tx1"/>
                </a:solidFill>
                <a:latin typeface="Times New Roman" pitchFamily="18" charset="0"/>
              </a:defRPr>
            </a:lvl3pPr>
            <a:lvl4pPr marL="1600200" indent="-228600">
              <a:tabLst>
                <a:tab pos="442913" algn="l"/>
              </a:tabLst>
              <a:defRPr>
                <a:solidFill>
                  <a:schemeClr val="tx1"/>
                </a:solidFill>
                <a:latin typeface="Times New Roman" pitchFamily="18" charset="0"/>
              </a:defRPr>
            </a:lvl4pPr>
            <a:lvl5pPr marL="2057400" indent="-228600">
              <a:tabLst>
                <a:tab pos="4429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4429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4429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4429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442913" algn="l"/>
              </a:tabLst>
              <a:defRPr>
                <a:solidFill>
                  <a:schemeClr val="tx1"/>
                </a:solidFill>
                <a:latin typeface="Times New Roman" pitchFamily="18" charset="0"/>
              </a:defRPr>
            </a:lvl9pPr>
          </a:lstStyle>
          <a:p>
            <a:pPr>
              <a:spcAft>
                <a:spcPct val="10000"/>
              </a:spcAft>
            </a:pPr>
            <a:r>
              <a:rPr lang="en-CA" sz="1700" b="1" dirty="0">
                <a:solidFill>
                  <a:schemeClr val="accent2"/>
                </a:solidFill>
                <a:latin typeface="Arial" charset="0"/>
                <a:cs typeface="Arial" charset="0"/>
                <a:sym typeface="Wingdings 2" pitchFamily="18" charset="2"/>
              </a:rPr>
              <a:t></a:t>
            </a:r>
            <a:r>
              <a:rPr lang="en-CA" sz="1600" dirty="0">
                <a:latin typeface="Arial" charset="0"/>
                <a:cs typeface="Arial" charset="0"/>
                <a:sym typeface="Wingdings 2" pitchFamily="18" charset="2"/>
              </a:rPr>
              <a:t> </a:t>
            </a:r>
            <a:r>
              <a:rPr lang="fr-CA" sz="1600" u="sng" dirty="0">
                <a:latin typeface="Arial" charset="0"/>
                <a:cs typeface="Arial" charset="0"/>
                <a:sym typeface="Wingdings 2" pitchFamily="18" charset="2"/>
              </a:rPr>
              <a:t>Fibre musculaire</a:t>
            </a:r>
            <a:r>
              <a:rPr lang="fr-CA" sz="1600" u="sng" dirty="0">
                <a:latin typeface="Arial" charset="0"/>
                <a:cs typeface="Arial" charset="0"/>
              </a:rPr>
              <a:t> au repos</a:t>
            </a:r>
            <a:r>
              <a:rPr lang="fr-CA" sz="1600" dirty="0">
                <a:latin typeface="Arial" charset="0"/>
                <a:cs typeface="Arial" charset="0"/>
              </a:rPr>
              <a:t> :</a:t>
            </a:r>
          </a:p>
          <a:p>
            <a:pPr marL="268288" indent="-268288">
              <a:spcAft>
                <a:spcPct val="25000"/>
              </a:spcAft>
            </a:pPr>
            <a:r>
              <a:rPr lang="fr-CA" sz="1600" dirty="0">
                <a:latin typeface="Arial" charset="0"/>
                <a:cs typeface="Arial" charset="0"/>
              </a:rPr>
              <a:t>	Chevauchement partiel entre les filaments minces et épais.</a:t>
            </a:r>
          </a:p>
          <a:p>
            <a:pPr>
              <a:spcBef>
                <a:spcPts val="600"/>
              </a:spcBef>
              <a:buFont typeface="Wingdings 2" pitchFamily="18" charset="2"/>
              <a:buNone/>
            </a:pPr>
            <a:r>
              <a:rPr lang="fr-CA" sz="1700" b="1" dirty="0">
                <a:solidFill>
                  <a:schemeClr val="accent2"/>
                </a:solidFill>
                <a:latin typeface="Arial" charset="0"/>
                <a:cs typeface="Arial" charset="0"/>
                <a:sym typeface="Wingdings 2" pitchFamily="18" charset="2"/>
              </a:rPr>
              <a:t></a:t>
            </a:r>
            <a:r>
              <a:rPr lang="fr-CA" sz="1600" b="1" dirty="0">
                <a:solidFill>
                  <a:schemeClr val="accent2"/>
                </a:solidFill>
                <a:latin typeface="Arial" charset="0"/>
                <a:cs typeface="Arial" charset="0"/>
                <a:sym typeface="Wingdings 2" pitchFamily="18" charset="2"/>
              </a:rPr>
              <a:t> </a:t>
            </a:r>
            <a:r>
              <a:rPr lang="fr-CA" sz="1600" u="sng" dirty="0">
                <a:latin typeface="Arial" charset="0"/>
                <a:cs typeface="Arial" charset="0"/>
                <a:sym typeface="Wingdings 2" pitchFamily="18" charset="2"/>
              </a:rPr>
              <a:t>F</a:t>
            </a:r>
            <a:r>
              <a:rPr lang="fr-CA" sz="1600" u="sng" dirty="0">
                <a:latin typeface="Arial" charset="0"/>
                <a:cs typeface="Arial" charset="0"/>
              </a:rPr>
              <a:t>ibre musculaire en contraction</a:t>
            </a:r>
            <a:r>
              <a:rPr lang="fr-CA" sz="1600" dirty="0">
                <a:latin typeface="Arial" charset="0"/>
                <a:cs typeface="Arial" charset="0"/>
              </a:rPr>
              <a:t> :</a:t>
            </a:r>
          </a:p>
          <a:p>
            <a:pPr marL="268288" indent="-268288">
              <a:buFont typeface="Wingdings 2" pitchFamily="18" charset="2"/>
              <a:buNone/>
            </a:pPr>
            <a:r>
              <a:rPr lang="fr-CA" sz="1600" dirty="0">
                <a:latin typeface="Arial" charset="0"/>
                <a:cs typeface="Arial" charset="0"/>
              </a:rPr>
              <a:t>	Les filaments minces pénètrent plus profondément dans la strie A.</a:t>
            </a:r>
          </a:p>
          <a:p>
            <a:pPr marL="534988" indent="-266700">
              <a:buFont typeface="Wingdings 2" pitchFamily="18" charset="2"/>
              <a:buNone/>
              <a:tabLst>
                <a:tab pos="534988" algn="l"/>
              </a:tabLst>
            </a:pPr>
            <a:r>
              <a:rPr lang="fr-CA" sz="1600" dirty="0">
                <a:latin typeface="Arial" charset="0"/>
                <a:cs typeface="Arial" charset="0"/>
                <a:sym typeface="Symbol" pitchFamily="18" charset="2"/>
              </a:rPr>
              <a:t></a:t>
            </a:r>
            <a:r>
              <a:rPr lang="fr-CA" sz="1600" dirty="0">
                <a:latin typeface="Arial" charset="0"/>
                <a:cs typeface="Arial" charset="0"/>
              </a:rPr>
              <a:t> Les lignes Z sont tirées vers les filaments épais.</a:t>
            </a:r>
          </a:p>
          <a:p>
            <a:pPr marL="534988" indent="-266700">
              <a:spcAft>
                <a:spcPct val="50000"/>
              </a:spcAft>
              <a:tabLst>
                <a:tab pos="534988" algn="l"/>
              </a:tabLst>
            </a:pPr>
            <a:r>
              <a:rPr lang="fr-CA" sz="1600" dirty="0">
                <a:latin typeface="Arial" charset="0"/>
                <a:cs typeface="Arial" charset="0"/>
                <a:sym typeface="Symbol" pitchFamily="18" charset="2"/>
              </a:rPr>
              <a:t></a:t>
            </a:r>
            <a:r>
              <a:rPr lang="fr-CA" sz="1600" dirty="0">
                <a:latin typeface="Arial" charset="0"/>
                <a:cs typeface="Arial" charset="0"/>
              </a:rPr>
              <a:t> Le sarcomère raccourcit.</a:t>
            </a:r>
          </a:p>
          <a:p>
            <a:pPr marL="446088" indent="-177800">
              <a:buSzPct val="110000"/>
              <a:buFontTx/>
              <a:buChar char="•"/>
            </a:pPr>
            <a:r>
              <a:rPr lang="fr-CA" sz="1600" dirty="0">
                <a:latin typeface="Arial" charset="0"/>
                <a:cs typeface="Arial" charset="0"/>
              </a:rPr>
              <a:t>Changements observés durant la contraction:</a:t>
            </a:r>
          </a:p>
          <a:p>
            <a:pPr marL="623888" lvl="1" indent="-177800">
              <a:buSzPct val="100000"/>
              <a:buFont typeface="Arial" pitchFamily="34" charset="0"/>
              <a:buChar char="–"/>
              <a:tabLst>
                <a:tab pos="623888" algn="l"/>
              </a:tabLst>
            </a:pPr>
            <a:r>
              <a:rPr lang="fr-CA" sz="1600" dirty="0">
                <a:latin typeface="Arial" charset="0"/>
                <a:cs typeface="Arial" charset="0"/>
              </a:rPr>
              <a:t>Le sarcomère raccourcit</a:t>
            </a:r>
          </a:p>
          <a:p>
            <a:pPr marL="623888" lvl="1" indent="-177800">
              <a:buSzPct val="100000"/>
              <a:buFont typeface="Arial" pitchFamily="34" charset="0"/>
              <a:buChar char="–"/>
              <a:tabLst>
                <a:tab pos="623888" algn="l"/>
              </a:tabLst>
            </a:pPr>
            <a:r>
              <a:rPr lang="fr-CA" sz="1600" dirty="0">
                <a:latin typeface="Arial" charset="0"/>
                <a:cs typeface="Arial" charset="0"/>
              </a:rPr>
              <a:t>Les stries I raccourcissent.</a:t>
            </a:r>
          </a:p>
          <a:p>
            <a:pPr marL="623888" lvl="1" indent="-177800">
              <a:buSzPct val="100000"/>
              <a:buFont typeface="Arial" pitchFamily="34" charset="0"/>
              <a:buChar char="–"/>
              <a:tabLst>
                <a:tab pos="623888" algn="l"/>
              </a:tabLst>
            </a:pPr>
            <a:r>
              <a:rPr lang="fr-CA" sz="1600" dirty="0">
                <a:latin typeface="Arial" charset="0"/>
                <a:cs typeface="Arial" charset="0"/>
              </a:rPr>
              <a:t>La strie H raccourcit et peut même disparaître.</a:t>
            </a:r>
          </a:p>
          <a:p>
            <a:pPr marL="623888" lvl="1" indent="-177800">
              <a:buSzPct val="100000"/>
              <a:buFont typeface="Arial" pitchFamily="34" charset="0"/>
              <a:buChar char="–"/>
              <a:tabLst>
                <a:tab pos="623888" algn="l"/>
              </a:tabLst>
            </a:pPr>
            <a:r>
              <a:rPr lang="fr-CA" sz="1600" dirty="0">
                <a:latin typeface="Arial" charset="0"/>
                <a:cs typeface="Arial" charset="0"/>
              </a:rPr>
              <a:t>La strie A demeure constante. </a:t>
            </a:r>
          </a:p>
        </p:txBody>
      </p:sp>
      <p:grpSp>
        <p:nvGrpSpPr>
          <p:cNvPr id="3" name="Group 2">
            <a:extLst>
              <a:ext uri="{FF2B5EF4-FFF2-40B4-BE49-F238E27FC236}">
                <a16:creationId xmlns:a16="http://schemas.microsoft.com/office/drawing/2014/main" id="{412B95A0-FECC-4CFA-B8A1-B996E1CD3CD1}"/>
              </a:ext>
            </a:extLst>
          </p:cNvPr>
          <p:cNvGrpSpPr/>
          <p:nvPr/>
        </p:nvGrpSpPr>
        <p:grpSpPr>
          <a:xfrm>
            <a:off x="5718517" y="572213"/>
            <a:ext cx="3209737" cy="5549439"/>
            <a:chOff x="5270655" y="585231"/>
            <a:chExt cx="3657600" cy="6012000"/>
          </a:xfrm>
        </p:grpSpPr>
        <p:pic>
          <p:nvPicPr>
            <p:cNvPr id="14345" name="Picture 9" descr="C:\OLD_PC\backup\DriveD\michel\Marieb\HAP8e_IRDVD\Chapter_09\B_JPEG_Images_and_Tables\b_unlabeled\figure_09_06_0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270655" y="585231"/>
              <a:ext cx="3657600" cy="6012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6999047" y="2872052"/>
              <a:ext cx="304891" cy="323165"/>
            </a:xfrm>
            <a:prstGeom prst="rect">
              <a:avLst/>
            </a:prstGeom>
            <a:noFill/>
          </p:spPr>
          <p:txBody>
            <a:bodyPr wrap="none" rtlCol="0">
              <a:spAutoFit/>
            </a:bodyPr>
            <a:lstStyle/>
            <a:p>
              <a:pPr algn="ctr"/>
              <a:r>
                <a:rPr lang="fr-CA" sz="1500" dirty="0">
                  <a:latin typeface="Calibri" pitchFamily="34" charset="0"/>
                  <a:cs typeface="Calibri" pitchFamily="34" charset="0"/>
                </a:rPr>
                <a:t>H</a:t>
              </a:r>
            </a:p>
          </p:txBody>
        </p:sp>
        <p:sp>
          <p:nvSpPr>
            <p:cNvPr id="11" name="ZoneTexte 10"/>
            <p:cNvSpPr txBox="1"/>
            <p:nvPr/>
          </p:nvSpPr>
          <p:spPr>
            <a:xfrm>
              <a:off x="7003230" y="3113067"/>
              <a:ext cx="303288" cy="338554"/>
            </a:xfrm>
            <a:prstGeom prst="rect">
              <a:avLst/>
            </a:prstGeom>
            <a:noFill/>
          </p:spPr>
          <p:txBody>
            <a:bodyPr wrap="none" rtlCol="0">
              <a:spAutoFit/>
            </a:bodyPr>
            <a:lstStyle/>
            <a:p>
              <a:pPr algn="ctr"/>
              <a:r>
                <a:rPr lang="fr-CA" sz="1600" dirty="0">
                  <a:latin typeface="Calibri" pitchFamily="34" charset="0"/>
                  <a:cs typeface="Calibri" pitchFamily="34" charset="0"/>
                </a:rPr>
                <a:t>A</a:t>
              </a:r>
            </a:p>
          </p:txBody>
        </p:sp>
        <p:sp>
          <p:nvSpPr>
            <p:cNvPr id="12" name="ZoneTexte 11"/>
            <p:cNvSpPr txBox="1"/>
            <p:nvPr/>
          </p:nvSpPr>
          <p:spPr>
            <a:xfrm>
              <a:off x="8296978" y="3090206"/>
              <a:ext cx="235963" cy="338554"/>
            </a:xfrm>
            <a:prstGeom prst="rect">
              <a:avLst/>
            </a:prstGeom>
            <a:noFill/>
          </p:spPr>
          <p:txBody>
            <a:bodyPr wrap="none" rtlCol="0">
              <a:spAutoFit/>
            </a:bodyPr>
            <a:lstStyle/>
            <a:p>
              <a:pPr algn="ctr"/>
              <a:r>
                <a:rPr lang="fr-CA" sz="1600" dirty="0">
                  <a:latin typeface="Calibri" pitchFamily="34" charset="0"/>
                  <a:cs typeface="Calibri" pitchFamily="34" charset="0"/>
                </a:rPr>
                <a:t>I</a:t>
              </a:r>
            </a:p>
          </p:txBody>
        </p:sp>
        <p:sp>
          <p:nvSpPr>
            <p:cNvPr id="13" name="ZoneTexte 12"/>
            <p:cNvSpPr txBox="1"/>
            <p:nvPr/>
          </p:nvSpPr>
          <p:spPr>
            <a:xfrm>
              <a:off x="5721048" y="3090206"/>
              <a:ext cx="235963" cy="338554"/>
            </a:xfrm>
            <a:prstGeom prst="rect">
              <a:avLst/>
            </a:prstGeom>
            <a:noFill/>
          </p:spPr>
          <p:txBody>
            <a:bodyPr wrap="none" rtlCol="0">
              <a:spAutoFit/>
            </a:bodyPr>
            <a:lstStyle/>
            <a:p>
              <a:pPr algn="ctr"/>
              <a:r>
                <a:rPr lang="fr-CA" sz="1600" dirty="0">
                  <a:latin typeface="Calibri" pitchFamily="34" charset="0"/>
                  <a:cs typeface="Calibri" pitchFamily="34" charset="0"/>
                </a:rPr>
                <a:t>I</a:t>
              </a:r>
            </a:p>
          </p:txBody>
        </p:sp>
        <p:sp>
          <p:nvSpPr>
            <p:cNvPr id="14" name="ZoneTexte 13"/>
            <p:cNvSpPr txBox="1"/>
            <p:nvPr/>
          </p:nvSpPr>
          <p:spPr>
            <a:xfrm>
              <a:off x="5659914" y="2716155"/>
              <a:ext cx="274435" cy="323165"/>
            </a:xfrm>
            <a:prstGeom prst="rect">
              <a:avLst/>
            </a:prstGeom>
            <a:noFill/>
          </p:spPr>
          <p:txBody>
            <a:bodyPr wrap="none" rtlCol="0">
              <a:spAutoFit/>
            </a:bodyPr>
            <a:lstStyle/>
            <a:p>
              <a:pPr algn="ctr"/>
              <a:r>
                <a:rPr lang="fr-CA" sz="1500" dirty="0">
                  <a:latin typeface="Calibri" pitchFamily="34" charset="0"/>
                  <a:cs typeface="Calibri" pitchFamily="34" charset="0"/>
                </a:rPr>
                <a:t>Z</a:t>
              </a:r>
            </a:p>
          </p:txBody>
        </p:sp>
        <p:sp>
          <p:nvSpPr>
            <p:cNvPr id="15" name="ZoneTexte 14"/>
            <p:cNvSpPr txBox="1"/>
            <p:nvPr/>
          </p:nvSpPr>
          <p:spPr>
            <a:xfrm>
              <a:off x="8318317" y="2715806"/>
              <a:ext cx="274435" cy="323165"/>
            </a:xfrm>
            <a:prstGeom prst="rect">
              <a:avLst/>
            </a:prstGeom>
            <a:noFill/>
          </p:spPr>
          <p:txBody>
            <a:bodyPr wrap="none" rtlCol="0">
              <a:spAutoFit/>
            </a:bodyPr>
            <a:lstStyle/>
            <a:p>
              <a:pPr algn="ctr"/>
              <a:r>
                <a:rPr lang="fr-CA" sz="1500" dirty="0">
                  <a:latin typeface="Calibri" pitchFamily="34" charset="0"/>
                  <a:cs typeface="Calibri" pitchFamily="34" charset="0"/>
                </a:rPr>
                <a:t>Z</a:t>
              </a:r>
            </a:p>
          </p:txBody>
        </p:sp>
        <p:sp>
          <p:nvSpPr>
            <p:cNvPr id="16" name="ZoneTexte 15"/>
            <p:cNvSpPr txBox="1"/>
            <p:nvPr/>
          </p:nvSpPr>
          <p:spPr>
            <a:xfrm>
              <a:off x="6947811" y="6128606"/>
              <a:ext cx="303288" cy="338554"/>
            </a:xfrm>
            <a:prstGeom prst="rect">
              <a:avLst/>
            </a:prstGeom>
            <a:noFill/>
          </p:spPr>
          <p:txBody>
            <a:bodyPr wrap="none" rtlCol="0">
              <a:spAutoFit/>
            </a:bodyPr>
            <a:lstStyle/>
            <a:p>
              <a:pPr algn="ctr"/>
              <a:r>
                <a:rPr lang="fr-CA" sz="1600" dirty="0">
                  <a:latin typeface="Calibri" pitchFamily="34" charset="0"/>
                  <a:cs typeface="Calibri" pitchFamily="34" charset="0"/>
                </a:rPr>
                <a:t>A</a:t>
              </a:r>
            </a:p>
          </p:txBody>
        </p:sp>
        <p:sp>
          <p:nvSpPr>
            <p:cNvPr id="17" name="ZoneTexte 16"/>
            <p:cNvSpPr txBox="1"/>
            <p:nvPr/>
          </p:nvSpPr>
          <p:spPr>
            <a:xfrm>
              <a:off x="7951290" y="6128606"/>
              <a:ext cx="235963" cy="338554"/>
            </a:xfrm>
            <a:prstGeom prst="rect">
              <a:avLst/>
            </a:prstGeom>
            <a:noFill/>
          </p:spPr>
          <p:txBody>
            <a:bodyPr wrap="none" rtlCol="0">
              <a:spAutoFit/>
            </a:bodyPr>
            <a:lstStyle/>
            <a:p>
              <a:pPr algn="ctr"/>
              <a:r>
                <a:rPr lang="fr-CA" sz="1600" dirty="0">
                  <a:latin typeface="Calibri" pitchFamily="34" charset="0"/>
                  <a:cs typeface="Calibri" pitchFamily="34" charset="0"/>
                </a:rPr>
                <a:t>I</a:t>
              </a:r>
            </a:p>
          </p:txBody>
        </p:sp>
        <p:sp>
          <p:nvSpPr>
            <p:cNvPr id="18" name="ZoneTexte 17"/>
            <p:cNvSpPr txBox="1"/>
            <p:nvPr/>
          </p:nvSpPr>
          <p:spPr>
            <a:xfrm>
              <a:off x="6018412" y="6128606"/>
              <a:ext cx="235963" cy="338554"/>
            </a:xfrm>
            <a:prstGeom prst="rect">
              <a:avLst/>
            </a:prstGeom>
            <a:noFill/>
          </p:spPr>
          <p:txBody>
            <a:bodyPr wrap="none" rtlCol="0">
              <a:spAutoFit/>
            </a:bodyPr>
            <a:lstStyle/>
            <a:p>
              <a:pPr algn="ctr"/>
              <a:r>
                <a:rPr lang="fr-CA" sz="1600" dirty="0">
                  <a:latin typeface="Calibri" pitchFamily="34" charset="0"/>
                  <a:cs typeface="Calibri" pitchFamily="34" charset="0"/>
                </a:rPr>
                <a:t>I</a:t>
              </a:r>
            </a:p>
          </p:txBody>
        </p:sp>
        <p:sp>
          <p:nvSpPr>
            <p:cNvPr id="19" name="ZoneTexte 18"/>
            <p:cNvSpPr txBox="1"/>
            <p:nvPr/>
          </p:nvSpPr>
          <p:spPr>
            <a:xfrm>
              <a:off x="5971803" y="5753003"/>
              <a:ext cx="274435" cy="323165"/>
            </a:xfrm>
            <a:prstGeom prst="rect">
              <a:avLst/>
            </a:prstGeom>
            <a:noFill/>
          </p:spPr>
          <p:txBody>
            <a:bodyPr wrap="none" rtlCol="0">
              <a:spAutoFit/>
            </a:bodyPr>
            <a:lstStyle/>
            <a:p>
              <a:pPr algn="ctr"/>
              <a:r>
                <a:rPr lang="fr-CA" sz="1500" dirty="0">
                  <a:latin typeface="Calibri" pitchFamily="34" charset="0"/>
                  <a:cs typeface="Calibri" pitchFamily="34" charset="0"/>
                </a:rPr>
                <a:t>Z</a:t>
              </a:r>
            </a:p>
          </p:txBody>
        </p:sp>
        <p:sp>
          <p:nvSpPr>
            <p:cNvPr id="20" name="ZoneTexte 19"/>
            <p:cNvSpPr txBox="1"/>
            <p:nvPr/>
          </p:nvSpPr>
          <p:spPr>
            <a:xfrm>
              <a:off x="7931410" y="5752654"/>
              <a:ext cx="274435" cy="323165"/>
            </a:xfrm>
            <a:prstGeom prst="rect">
              <a:avLst/>
            </a:prstGeom>
            <a:noFill/>
          </p:spPr>
          <p:txBody>
            <a:bodyPr wrap="none" rtlCol="0">
              <a:spAutoFit/>
            </a:bodyPr>
            <a:lstStyle/>
            <a:p>
              <a:pPr algn="ctr"/>
              <a:r>
                <a:rPr lang="fr-CA" sz="1500" dirty="0">
                  <a:latin typeface="Calibri" pitchFamily="34" charset="0"/>
                  <a:cs typeface="Calibri" pitchFamily="34" charset="0"/>
                </a:rPr>
                <a:t>Z</a:t>
              </a:r>
            </a:p>
          </p:txBody>
        </p:sp>
      </p:grpSp>
      <p:sp>
        <p:nvSpPr>
          <p:cNvPr id="14339" name="Text Box 3"/>
          <p:cNvSpPr txBox="1">
            <a:spLocks noChangeArrowheads="1"/>
          </p:cNvSpPr>
          <p:nvPr/>
        </p:nvSpPr>
        <p:spPr bwMode="auto">
          <a:xfrm>
            <a:off x="8067185" y="6141713"/>
            <a:ext cx="957263" cy="288147"/>
          </a:xfrm>
          <a:prstGeom prst="rect">
            <a:avLst/>
          </a:prstGeom>
          <a:noFill/>
          <a:ln w="6350" cap="sq">
            <a:solidFill>
              <a:srgbClr val="0099FF"/>
            </a:solidFill>
            <a:round/>
            <a:headEnd/>
            <a:tailEnd/>
          </a:ln>
          <a:extLst>
            <a:ext uri="{909E8E84-426E-40DD-AFC4-6F175D3DCCD1}">
              <a14:hiddenFill xmlns:a14="http://schemas.microsoft.com/office/drawing/2010/main">
                <a:solidFill>
                  <a:srgbClr val="FFFFFF"/>
                </a:solidFill>
              </a14:hiddenFill>
            </a:ext>
          </a:extLst>
        </p:spPr>
        <p:txBody>
          <a:bodyPr lIns="36000" tIns="36000" rIns="36000" bIns="36000" anchor="ctr" anchorCtr="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151247" y="562973"/>
            <a:ext cx="352700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2550" indent="-82550">
              <a:tabLst>
                <a:tab pos="6361113" algn="l"/>
              </a:tabLst>
              <a:defRPr>
                <a:solidFill>
                  <a:schemeClr val="tx1"/>
                </a:solidFill>
                <a:latin typeface="Times New Roman" pitchFamily="18" charset="0"/>
              </a:defRPr>
            </a:lvl1pPr>
            <a:lvl2pPr marL="442913" indent="-180975">
              <a:tabLst>
                <a:tab pos="6361113" algn="l"/>
              </a:tabLst>
              <a:defRPr>
                <a:solidFill>
                  <a:schemeClr val="tx1"/>
                </a:solidFill>
                <a:latin typeface="Times New Roman" pitchFamily="18" charset="0"/>
              </a:defRPr>
            </a:lvl2pPr>
            <a:lvl3pPr marL="1143000" indent="-228600">
              <a:tabLst>
                <a:tab pos="6361113" algn="l"/>
              </a:tabLst>
              <a:defRPr>
                <a:solidFill>
                  <a:schemeClr val="tx1"/>
                </a:solidFill>
                <a:latin typeface="Times New Roman" pitchFamily="18" charset="0"/>
              </a:defRPr>
            </a:lvl3pPr>
            <a:lvl4pPr marL="1600200" indent="-228600">
              <a:tabLst>
                <a:tab pos="6361113" algn="l"/>
              </a:tabLst>
              <a:defRPr>
                <a:solidFill>
                  <a:schemeClr val="tx1"/>
                </a:solidFill>
                <a:latin typeface="Times New Roman" pitchFamily="18" charset="0"/>
              </a:defRPr>
            </a:lvl4pPr>
            <a:lvl5pPr marL="2057400" indent="-228600">
              <a:tabLst>
                <a:tab pos="63611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63611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63611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63611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6361113" algn="l"/>
              </a:tabLst>
              <a:defRPr>
                <a:solidFill>
                  <a:schemeClr val="tx1"/>
                </a:solidFill>
                <a:latin typeface="Times New Roman" pitchFamily="18" charset="0"/>
              </a:defRPr>
            </a:lvl9pPr>
          </a:lstStyle>
          <a:p>
            <a:pPr marL="176213" lvl="1" indent="-176213">
              <a:buSzPct val="85000"/>
              <a:buFont typeface="Wingdings" pitchFamily="2" charset="2"/>
              <a:buChar char="§"/>
            </a:pPr>
            <a:r>
              <a:rPr lang="fr-CA" sz="1600" dirty="0">
                <a:latin typeface="Arial" charset="0"/>
                <a:cs typeface="Arial" charset="0"/>
              </a:rPr>
              <a:t>Le glissement des filaments minces est causé par la traction des têtes de myosine sur les filaments d’actine.</a:t>
            </a:r>
          </a:p>
          <a:p>
            <a:pPr marL="176213" lvl="1" indent="-176213">
              <a:buSzPct val="85000"/>
              <a:buFont typeface="Wingdings" pitchFamily="2" charset="2"/>
              <a:buChar char="§"/>
            </a:pPr>
            <a:r>
              <a:rPr lang="fr-CA" sz="1600" dirty="0">
                <a:latin typeface="Arial" charset="0"/>
                <a:cs typeface="Arial" charset="0"/>
              </a:rPr>
              <a:t>L’interaction entre l’actine et la tête de myosine implique un cycle de 4 étapes successives: </a:t>
            </a:r>
          </a:p>
        </p:txBody>
      </p:sp>
      <p:sp>
        <p:nvSpPr>
          <p:cNvPr id="15365" name="Text Box 6"/>
          <p:cNvSpPr txBox="1">
            <a:spLocks noChangeArrowheads="1"/>
          </p:cNvSpPr>
          <p:nvPr/>
        </p:nvSpPr>
        <p:spPr bwMode="auto">
          <a:xfrm>
            <a:off x="308247" y="2328487"/>
            <a:ext cx="3068637"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285750" indent="-285750">
              <a:spcAft>
                <a:spcPct val="25000"/>
              </a:spcAft>
              <a:buClr>
                <a:srgbClr val="00B0F0"/>
              </a:buClr>
              <a:buSzPct val="120000"/>
              <a:buFont typeface="Wingdings 2" pitchFamily="18" charset="2"/>
              <a:buChar char=""/>
            </a:pPr>
            <a:r>
              <a:rPr lang="fr-CA" sz="1600" b="1" i="1" dirty="0">
                <a:latin typeface="Arial" charset="0"/>
                <a:cs typeface="Arial" charset="0"/>
              </a:rPr>
              <a:t>Formation du pont d’union</a:t>
            </a:r>
          </a:p>
          <a:p>
            <a:pPr marL="285750" indent="-285750">
              <a:spcAft>
                <a:spcPct val="25000"/>
              </a:spcAft>
              <a:buClr>
                <a:srgbClr val="00B0F0"/>
              </a:buClr>
              <a:buSzPct val="120000"/>
              <a:buFont typeface="Wingdings 2" pitchFamily="18" charset="2"/>
              <a:buChar char=""/>
            </a:pPr>
            <a:r>
              <a:rPr lang="fr-CA" sz="1600" b="1" i="1" dirty="0">
                <a:latin typeface="Arial" charset="0"/>
                <a:cs typeface="Arial" charset="0"/>
              </a:rPr>
              <a:t>Phase active</a:t>
            </a:r>
            <a:endParaRPr lang="fr-CA" sz="1600" b="1" dirty="0">
              <a:latin typeface="Arial" charset="0"/>
              <a:cs typeface="Arial" charset="0"/>
            </a:endParaRPr>
          </a:p>
          <a:p>
            <a:pPr marL="285750" indent="-285750">
              <a:spcAft>
                <a:spcPct val="25000"/>
              </a:spcAft>
              <a:buClr>
                <a:srgbClr val="00B0F0"/>
              </a:buClr>
              <a:buSzPct val="120000"/>
              <a:buFont typeface="Wingdings 2" pitchFamily="18" charset="2"/>
              <a:buChar char=""/>
            </a:pPr>
            <a:r>
              <a:rPr lang="fr-CA" sz="1600" b="1" i="1" dirty="0">
                <a:latin typeface="Arial" charset="0"/>
                <a:cs typeface="Arial" charset="0"/>
              </a:rPr>
              <a:t>Détachement de la tête de myosine</a:t>
            </a:r>
          </a:p>
          <a:p>
            <a:pPr marL="285750" indent="-285750">
              <a:spcAft>
                <a:spcPct val="25000"/>
              </a:spcAft>
              <a:buClr>
                <a:srgbClr val="00B0F0"/>
              </a:buClr>
              <a:buSzPct val="120000"/>
              <a:buFont typeface="Wingdings 2" pitchFamily="18" charset="2"/>
              <a:buChar char=""/>
            </a:pPr>
            <a:r>
              <a:rPr lang="fr-CA" sz="1600" b="1" i="1" dirty="0">
                <a:latin typeface="Arial" charset="0"/>
                <a:cs typeface="Arial" charset="0"/>
                <a:sym typeface="Wingdings 2" pitchFamily="18" charset="2"/>
              </a:rPr>
              <a:t>Mise sous tension de la tête de myosine</a:t>
            </a:r>
            <a:endParaRPr lang="fr-CA" sz="1600" b="1" dirty="0">
              <a:latin typeface="Arial" charset="0"/>
              <a:cs typeface="Arial" charset="0"/>
            </a:endParaRPr>
          </a:p>
        </p:txBody>
      </p:sp>
      <p:sp>
        <p:nvSpPr>
          <p:cNvPr id="15366" name="Text Box 11"/>
          <p:cNvSpPr txBox="1">
            <a:spLocks noChangeArrowheads="1"/>
          </p:cNvSpPr>
          <p:nvPr/>
        </p:nvSpPr>
        <p:spPr bwMode="auto">
          <a:xfrm>
            <a:off x="269809" y="5475055"/>
            <a:ext cx="2812756" cy="58477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tabLst>
                <a:tab pos="182563" algn="l"/>
              </a:tabLst>
              <a:defRPr>
                <a:solidFill>
                  <a:schemeClr val="tx1"/>
                </a:solidFill>
                <a:latin typeface="Times New Roman" pitchFamily="18" charset="0"/>
              </a:defRPr>
            </a:lvl1pPr>
            <a:lvl2pPr marL="742950" indent="-285750">
              <a:tabLst>
                <a:tab pos="182563" algn="l"/>
              </a:tabLst>
              <a:defRPr>
                <a:solidFill>
                  <a:schemeClr val="tx1"/>
                </a:solidFill>
                <a:latin typeface="Times New Roman" pitchFamily="18" charset="0"/>
              </a:defRPr>
            </a:lvl2pPr>
            <a:lvl3pPr marL="1143000" indent="-228600">
              <a:tabLst>
                <a:tab pos="182563" algn="l"/>
              </a:tabLst>
              <a:defRPr>
                <a:solidFill>
                  <a:schemeClr val="tx1"/>
                </a:solidFill>
                <a:latin typeface="Times New Roman" pitchFamily="18" charset="0"/>
              </a:defRPr>
            </a:lvl3pPr>
            <a:lvl4pPr marL="1600200" indent="-228600">
              <a:tabLst>
                <a:tab pos="182563" algn="l"/>
              </a:tabLst>
              <a:defRPr>
                <a:solidFill>
                  <a:schemeClr val="tx1"/>
                </a:solidFill>
                <a:latin typeface="Times New Roman" pitchFamily="18" charset="0"/>
              </a:defRPr>
            </a:lvl4pPr>
            <a:lvl5pPr marL="2057400" indent="-228600">
              <a:tabLst>
                <a:tab pos="182563" algn="l"/>
              </a:tabLst>
              <a:defRPr>
                <a:solidFill>
                  <a:schemeClr val="tx1"/>
                </a:solidFill>
                <a:latin typeface="Times New Roman" pitchFamily="18" charset="0"/>
              </a:defRPr>
            </a:lvl5pPr>
            <a:lvl6pPr marL="2514600" indent="-228600" eaLnBrk="0" fontAlgn="base" hangingPunct="0">
              <a:spcBef>
                <a:spcPct val="0"/>
              </a:spcBef>
              <a:spcAft>
                <a:spcPct val="0"/>
              </a:spcAft>
              <a:tabLst>
                <a:tab pos="182563" algn="l"/>
              </a:tabLst>
              <a:defRPr>
                <a:solidFill>
                  <a:schemeClr val="tx1"/>
                </a:solidFill>
                <a:latin typeface="Times New Roman" pitchFamily="18" charset="0"/>
              </a:defRPr>
            </a:lvl6pPr>
            <a:lvl7pPr marL="2971800" indent="-228600" eaLnBrk="0" fontAlgn="base" hangingPunct="0">
              <a:spcBef>
                <a:spcPct val="0"/>
              </a:spcBef>
              <a:spcAft>
                <a:spcPct val="0"/>
              </a:spcAft>
              <a:tabLst>
                <a:tab pos="182563" algn="l"/>
              </a:tabLst>
              <a:defRPr>
                <a:solidFill>
                  <a:schemeClr val="tx1"/>
                </a:solidFill>
                <a:latin typeface="Times New Roman" pitchFamily="18" charset="0"/>
              </a:defRPr>
            </a:lvl7pPr>
            <a:lvl8pPr marL="3429000" indent="-228600" eaLnBrk="0" fontAlgn="base" hangingPunct="0">
              <a:spcBef>
                <a:spcPct val="0"/>
              </a:spcBef>
              <a:spcAft>
                <a:spcPct val="0"/>
              </a:spcAft>
              <a:tabLst>
                <a:tab pos="182563" algn="l"/>
              </a:tabLst>
              <a:defRPr>
                <a:solidFill>
                  <a:schemeClr val="tx1"/>
                </a:solidFill>
                <a:latin typeface="Times New Roman" pitchFamily="18" charset="0"/>
              </a:defRPr>
            </a:lvl8pPr>
            <a:lvl9pPr marL="3886200" indent="-228600" eaLnBrk="0" fontAlgn="base" hangingPunct="0">
              <a:spcBef>
                <a:spcPct val="0"/>
              </a:spcBef>
              <a:spcAft>
                <a:spcPct val="0"/>
              </a:spcAft>
              <a:tabLst>
                <a:tab pos="182563" algn="l"/>
              </a:tabLst>
              <a:defRPr>
                <a:solidFill>
                  <a:schemeClr val="tx1"/>
                </a:solidFill>
                <a:latin typeface="Times New Roman" pitchFamily="18" charset="0"/>
              </a:defRPr>
            </a:lvl9pPr>
          </a:lstStyle>
          <a:p>
            <a:pPr marL="266700" indent="-266700">
              <a:tabLst/>
            </a:pPr>
            <a:r>
              <a:rPr lang="fr-CA" sz="1600" i="1" dirty="0">
                <a:solidFill>
                  <a:srgbClr val="FF0000"/>
                </a:solidFill>
                <a:latin typeface="Arial" charset="0"/>
                <a:cs typeface="Arial" charset="0"/>
              </a:rPr>
              <a:t>** 	</a:t>
            </a:r>
            <a:r>
              <a:rPr lang="fr-CA" sz="1600" dirty="0">
                <a:solidFill>
                  <a:srgbClr val="FF0000"/>
                </a:solidFill>
                <a:latin typeface="Arial" charset="0"/>
                <a:cs typeface="Arial" charset="0"/>
              </a:rPr>
              <a:t>Expliquez le phénomène de </a:t>
            </a:r>
            <a:r>
              <a:rPr lang="fr-CA" sz="1600" i="1" dirty="0">
                <a:solidFill>
                  <a:srgbClr val="FF0000"/>
                </a:solidFill>
                <a:latin typeface="Arial" charset="0"/>
                <a:cs typeface="Arial" charset="0"/>
              </a:rPr>
              <a:t>rigidité cadavérique.</a:t>
            </a:r>
            <a:endParaRPr lang="fr-CA" sz="1600" dirty="0">
              <a:solidFill>
                <a:srgbClr val="FF0000"/>
              </a:solidFill>
              <a:latin typeface="Arial" charset="0"/>
              <a:cs typeface="Arial" charset="0"/>
            </a:endParaRPr>
          </a:p>
        </p:txBody>
      </p:sp>
      <p:sp>
        <p:nvSpPr>
          <p:cNvPr id="15367" name="Text Box 14"/>
          <p:cNvSpPr txBox="1">
            <a:spLocks noChangeArrowheads="1"/>
          </p:cNvSpPr>
          <p:nvPr/>
        </p:nvSpPr>
        <p:spPr bwMode="auto">
          <a:xfrm>
            <a:off x="277871" y="4073149"/>
            <a:ext cx="3400382" cy="1200329"/>
          </a:xfrm>
          <a:prstGeom prst="rect">
            <a:avLst/>
          </a:prstGeom>
          <a:noFill/>
          <a:ln w="635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tabLst>
                <a:tab pos="182563" algn="l"/>
              </a:tabLst>
              <a:defRPr>
                <a:solidFill>
                  <a:schemeClr val="tx1"/>
                </a:solidFill>
                <a:latin typeface="Times New Roman" pitchFamily="18" charset="0"/>
              </a:defRPr>
            </a:lvl1pPr>
            <a:lvl2pPr marL="352425" indent="-173038">
              <a:tabLst>
                <a:tab pos="182563" algn="l"/>
              </a:tabLst>
              <a:defRPr>
                <a:solidFill>
                  <a:schemeClr val="tx1"/>
                </a:solidFill>
                <a:latin typeface="Times New Roman" pitchFamily="18" charset="0"/>
              </a:defRPr>
            </a:lvl2pPr>
            <a:lvl3pPr marL="1143000" indent="-228600">
              <a:tabLst>
                <a:tab pos="182563" algn="l"/>
              </a:tabLst>
              <a:defRPr>
                <a:solidFill>
                  <a:schemeClr val="tx1"/>
                </a:solidFill>
                <a:latin typeface="Times New Roman" pitchFamily="18" charset="0"/>
              </a:defRPr>
            </a:lvl3pPr>
            <a:lvl4pPr marL="1600200" indent="-228600">
              <a:tabLst>
                <a:tab pos="182563" algn="l"/>
              </a:tabLst>
              <a:defRPr>
                <a:solidFill>
                  <a:schemeClr val="tx1"/>
                </a:solidFill>
                <a:latin typeface="Times New Roman" pitchFamily="18" charset="0"/>
              </a:defRPr>
            </a:lvl4pPr>
            <a:lvl5pPr marL="2057400" indent="-228600">
              <a:tabLst>
                <a:tab pos="182563" algn="l"/>
              </a:tabLst>
              <a:defRPr>
                <a:solidFill>
                  <a:schemeClr val="tx1"/>
                </a:solidFill>
                <a:latin typeface="Times New Roman" pitchFamily="18" charset="0"/>
              </a:defRPr>
            </a:lvl5pPr>
            <a:lvl6pPr marL="2514600" indent="-228600" eaLnBrk="0" fontAlgn="base" hangingPunct="0">
              <a:spcBef>
                <a:spcPct val="0"/>
              </a:spcBef>
              <a:spcAft>
                <a:spcPct val="0"/>
              </a:spcAft>
              <a:tabLst>
                <a:tab pos="182563" algn="l"/>
              </a:tabLst>
              <a:defRPr>
                <a:solidFill>
                  <a:schemeClr val="tx1"/>
                </a:solidFill>
                <a:latin typeface="Times New Roman" pitchFamily="18" charset="0"/>
              </a:defRPr>
            </a:lvl6pPr>
            <a:lvl7pPr marL="2971800" indent="-228600" eaLnBrk="0" fontAlgn="base" hangingPunct="0">
              <a:spcBef>
                <a:spcPct val="0"/>
              </a:spcBef>
              <a:spcAft>
                <a:spcPct val="0"/>
              </a:spcAft>
              <a:tabLst>
                <a:tab pos="182563" algn="l"/>
              </a:tabLst>
              <a:defRPr>
                <a:solidFill>
                  <a:schemeClr val="tx1"/>
                </a:solidFill>
                <a:latin typeface="Times New Roman" pitchFamily="18" charset="0"/>
              </a:defRPr>
            </a:lvl7pPr>
            <a:lvl8pPr marL="3429000" indent="-228600" eaLnBrk="0" fontAlgn="base" hangingPunct="0">
              <a:spcBef>
                <a:spcPct val="0"/>
              </a:spcBef>
              <a:spcAft>
                <a:spcPct val="0"/>
              </a:spcAft>
              <a:tabLst>
                <a:tab pos="182563" algn="l"/>
              </a:tabLst>
              <a:defRPr>
                <a:solidFill>
                  <a:schemeClr val="tx1"/>
                </a:solidFill>
                <a:latin typeface="Times New Roman" pitchFamily="18" charset="0"/>
              </a:defRPr>
            </a:lvl8pPr>
            <a:lvl9pPr marL="3886200" indent="-228600" eaLnBrk="0" fontAlgn="base" hangingPunct="0">
              <a:spcBef>
                <a:spcPct val="0"/>
              </a:spcBef>
              <a:spcAft>
                <a:spcPct val="0"/>
              </a:spcAft>
              <a:tabLst>
                <a:tab pos="182563" algn="l"/>
              </a:tabLst>
              <a:defRPr>
                <a:solidFill>
                  <a:schemeClr val="tx1"/>
                </a:solidFill>
                <a:latin typeface="Times New Roman" pitchFamily="18" charset="0"/>
              </a:defRPr>
            </a:lvl9pPr>
          </a:lstStyle>
          <a:p>
            <a:pPr>
              <a:spcAft>
                <a:spcPct val="25000"/>
              </a:spcAft>
            </a:pPr>
            <a:r>
              <a:rPr lang="fr-CA" sz="1600" u="sng" dirty="0">
                <a:latin typeface="Arial" charset="0"/>
                <a:cs typeface="Arial" charset="0"/>
              </a:rPr>
              <a:t>Deux rôles de  l’ATP</a:t>
            </a:r>
            <a:r>
              <a:rPr lang="fr-CA" sz="1600" dirty="0">
                <a:latin typeface="Arial" charset="0"/>
                <a:cs typeface="Arial" charset="0"/>
              </a:rPr>
              <a:t>:</a:t>
            </a:r>
          </a:p>
          <a:p>
            <a:pPr marL="268288" lvl="1" indent="-268288">
              <a:spcAft>
                <a:spcPct val="25000"/>
              </a:spcAft>
              <a:buFont typeface="+mj-lt"/>
              <a:buAutoNum type="romanLcPeriod"/>
              <a:tabLst>
                <a:tab pos="268288" algn="l"/>
              </a:tabLst>
            </a:pPr>
            <a:r>
              <a:rPr lang="fr-CA" sz="1600" dirty="0">
                <a:latin typeface="Arial" charset="0"/>
                <a:cs typeface="Arial" charset="0"/>
              </a:rPr>
              <a:t>Active les têtes de myosine.</a:t>
            </a:r>
          </a:p>
          <a:p>
            <a:pPr marL="268288" lvl="1" indent="-268288">
              <a:spcAft>
                <a:spcPct val="25000"/>
              </a:spcAft>
              <a:buFont typeface="+mj-lt"/>
              <a:buAutoNum type="romanLcPeriod"/>
              <a:tabLst>
                <a:tab pos="268288" algn="l"/>
              </a:tabLst>
            </a:pPr>
            <a:r>
              <a:rPr lang="fr-CA" sz="1600" dirty="0">
                <a:latin typeface="Arial" charset="0"/>
                <a:cs typeface="Arial" charset="0"/>
              </a:rPr>
              <a:t>Cause la dissociation des ponts d’union.</a:t>
            </a:r>
          </a:p>
        </p:txBody>
      </p:sp>
      <p:pic>
        <p:nvPicPr>
          <p:cNvPr id="53250" name="Picture 2" descr="http://cw2.erpi.com/cw/marieb/userfiles/14_Fig_9_12_p_3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7167" y="618481"/>
            <a:ext cx="5068476" cy="5592906"/>
          </a:xfrm>
          <a:prstGeom prst="rect">
            <a:avLst/>
          </a:prstGeom>
          <a:noFill/>
        </p:spPr>
      </p:pic>
      <p:sp>
        <p:nvSpPr>
          <p:cNvPr id="15364" name="Text Box 4"/>
          <p:cNvSpPr txBox="1">
            <a:spLocks noChangeArrowheads="1"/>
          </p:cNvSpPr>
          <p:nvPr/>
        </p:nvSpPr>
        <p:spPr bwMode="auto">
          <a:xfrm>
            <a:off x="7857691" y="646614"/>
            <a:ext cx="1135062" cy="307777"/>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b="1" dirty="0">
                <a:solidFill>
                  <a:schemeClr val="accent2"/>
                </a:solidFill>
                <a:latin typeface="Arial" charset="0"/>
              </a:rPr>
              <a:t>Zoom 9.3</a:t>
            </a:r>
          </a:p>
        </p:txBody>
      </p:sp>
      <p:sp>
        <p:nvSpPr>
          <p:cNvPr id="10" name="Text Box 5"/>
          <p:cNvSpPr txBox="1">
            <a:spLocks noChangeArrowheads="1"/>
          </p:cNvSpPr>
          <p:nvPr/>
        </p:nvSpPr>
        <p:spPr bwMode="auto">
          <a:xfrm>
            <a:off x="151247" y="158444"/>
            <a:ext cx="50411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2550" indent="-82550">
              <a:tabLst>
                <a:tab pos="6361113" algn="l"/>
              </a:tabLst>
              <a:defRPr>
                <a:solidFill>
                  <a:schemeClr val="tx1"/>
                </a:solidFill>
                <a:latin typeface="Times New Roman" pitchFamily="18" charset="0"/>
              </a:defRPr>
            </a:lvl1pPr>
            <a:lvl2pPr marL="442913" indent="-180975">
              <a:tabLst>
                <a:tab pos="6361113" algn="l"/>
              </a:tabLst>
              <a:defRPr>
                <a:solidFill>
                  <a:schemeClr val="tx1"/>
                </a:solidFill>
                <a:latin typeface="Times New Roman" pitchFamily="18" charset="0"/>
              </a:defRPr>
            </a:lvl2pPr>
            <a:lvl3pPr marL="1143000" indent="-228600">
              <a:tabLst>
                <a:tab pos="6361113" algn="l"/>
              </a:tabLst>
              <a:defRPr>
                <a:solidFill>
                  <a:schemeClr val="tx1"/>
                </a:solidFill>
                <a:latin typeface="Times New Roman" pitchFamily="18" charset="0"/>
              </a:defRPr>
            </a:lvl3pPr>
            <a:lvl4pPr marL="1600200" indent="-228600">
              <a:tabLst>
                <a:tab pos="6361113" algn="l"/>
              </a:tabLst>
              <a:defRPr>
                <a:solidFill>
                  <a:schemeClr val="tx1"/>
                </a:solidFill>
                <a:latin typeface="Times New Roman" pitchFamily="18" charset="0"/>
              </a:defRPr>
            </a:lvl4pPr>
            <a:lvl5pPr marL="2057400" indent="-228600">
              <a:tabLst>
                <a:tab pos="63611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63611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63611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63611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6361113" algn="l"/>
              </a:tabLst>
              <a:defRPr>
                <a:solidFill>
                  <a:schemeClr val="tx1"/>
                </a:solidFill>
                <a:latin typeface="Times New Roman" pitchFamily="18" charset="0"/>
              </a:defRPr>
            </a:lvl9pPr>
          </a:lstStyle>
          <a:p>
            <a:pPr marL="357188" indent="-357188">
              <a:spcAft>
                <a:spcPct val="25000"/>
              </a:spcAft>
              <a:buSzPct val="120000"/>
            </a:pPr>
            <a:r>
              <a:rPr lang="fr-CA" sz="2000" b="1" dirty="0">
                <a:latin typeface="Arial" charset="0"/>
                <a:cs typeface="Arial" charset="0"/>
              </a:rPr>
              <a:t>6.	</a:t>
            </a:r>
            <a:r>
              <a:rPr lang="fr-CA" sz="2000" b="1" u="sng" dirty="0">
                <a:latin typeface="Arial" charset="0"/>
                <a:cs typeface="Arial" charset="0"/>
              </a:rPr>
              <a:t>CYCLE DES PONTS D’UNION</a:t>
            </a:r>
            <a:endParaRPr lang="fr-CA" sz="2000" b="1" dirty="0">
              <a:latin typeface="Arial" charset="0"/>
              <a:cs typeface="Arial" charset="0"/>
            </a:endParaRPr>
          </a:p>
        </p:txBody>
      </p:sp>
      <p:sp>
        <p:nvSpPr>
          <p:cNvPr id="2" name="TextBox 1">
            <a:extLst>
              <a:ext uri="{FF2B5EF4-FFF2-40B4-BE49-F238E27FC236}">
                <a16:creationId xmlns:a16="http://schemas.microsoft.com/office/drawing/2014/main" id="{8C8A5CDD-8509-4EE2-ACE2-4E3DEEA670AF}"/>
              </a:ext>
            </a:extLst>
          </p:cNvPr>
          <p:cNvSpPr txBox="1"/>
          <p:nvPr/>
        </p:nvSpPr>
        <p:spPr>
          <a:xfrm>
            <a:off x="5444648" y="272164"/>
            <a:ext cx="2352247" cy="313350"/>
          </a:xfrm>
          <a:prstGeom prst="rect">
            <a:avLst/>
          </a:prstGeom>
          <a:noFill/>
          <a:ln w="15875">
            <a:solidFill>
              <a:srgbClr val="00B050"/>
            </a:solidFill>
          </a:ln>
        </p:spPr>
        <p:txBody>
          <a:bodyPr wrap="none" tIns="0" bIns="36000" rtlCol="0">
            <a:spAutoFit/>
          </a:bodyPr>
          <a:lstStyle/>
          <a:p>
            <a:r>
              <a:rPr lang="fr-CA" b="1" dirty="0">
                <a:solidFill>
                  <a:srgbClr val="00B050"/>
                </a:solidFill>
              </a:rPr>
              <a:t>Voir aussi </a:t>
            </a:r>
            <a:r>
              <a:rPr lang="fr-CA" b="1" dirty="0">
                <a:solidFill>
                  <a:srgbClr val="00B050"/>
                </a:solidFill>
                <a:hlinkClick r:id="rId4">
                  <a:extLst>
                    <a:ext uri="{A12FA001-AC4F-418D-AE19-62706E023703}">
                      <ahyp:hlinkClr xmlns:ahyp="http://schemas.microsoft.com/office/drawing/2018/hyperlinkcolor" val="tx"/>
                    </a:ext>
                  </a:extLst>
                </a:hlinkClick>
              </a:rPr>
              <a:t>l’animation</a:t>
            </a:r>
            <a:endParaRPr lang="fr-CA" b="1" dirty="0">
              <a:solidFill>
                <a:srgbClr val="00B05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80975" y="203614"/>
            <a:ext cx="734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tabLst>
                <a:tab pos="6361113" algn="l"/>
              </a:tabLst>
              <a:defRPr>
                <a:solidFill>
                  <a:schemeClr val="tx1"/>
                </a:solidFill>
                <a:latin typeface="Times New Roman" pitchFamily="18" charset="0"/>
              </a:defRPr>
            </a:lvl1pPr>
            <a:lvl2pPr marL="742950" indent="-285750">
              <a:tabLst>
                <a:tab pos="6361113" algn="l"/>
              </a:tabLst>
              <a:defRPr>
                <a:solidFill>
                  <a:schemeClr val="tx1"/>
                </a:solidFill>
                <a:latin typeface="Times New Roman" pitchFamily="18" charset="0"/>
              </a:defRPr>
            </a:lvl2pPr>
            <a:lvl3pPr marL="1143000" indent="-228600">
              <a:tabLst>
                <a:tab pos="6361113" algn="l"/>
              </a:tabLst>
              <a:defRPr>
                <a:solidFill>
                  <a:schemeClr val="tx1"/>
                </a:solidFill>
                <a:latin typeface="Times New Roman" pitchFamily="18" charset="0"/>
              </a:defRPr>
            </a:lvl3pPr>
            <a:lvl4pPr marL="1600200" indent="-228600">
              <a:tabLst>
                <a:tab pos="6361113" algn="l"/>
              </a:tabLst>
              <a:defRPr>
                <a:solidFill>
                  <a:schemeClr val="tx1"/>
                </a:solidFill>
                <a:latin typeface="Times New Roman" pitchFamily="18" charset="0"/>
              </a:defRPr>
            </a:lvl4pPr>
            <a:lvl5pPr marL="2057400" indent="-228600">
              <a:tabLst>
                <a:tab pos="63611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63611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63611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63611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6361113" algn="l"/>
              </a:tabLst>
              <a:defRPr>
                <a:solidFill>
                  <a:schemeClr val="tx1"/>
                </a:solidFill>
                <a:latin typeface="Times New Roman" pitchFamily="18" charset="0"/>
              </a:defRPr>
            </a:lvl9pPr>
          </a:lstStyle>
          <a:p>
            <a:pPr marL="357188" indent="-357188">
              <a:buSzPct val="120000"/>
            </a:pPr>
            <a:r>
              <a:rPr lang="fr-CA" sz="2000" b="1" dirty="0">
                <a:latin typeface="Arial" charset="0"/>
                <a:cs typeface="Arial" charset="0"/>
              </a:rPr>
              <a:t>7.	</a:t>
            </a:r>
            <a:r>
              <a:rPr lang="fr-CA" sz="2000" b="1" u="sng" dirty="0">
                <a:latin typeface="Arial" charset="0"/>
                <a:cs typeface="Arial" charset="0"/>
              </a:rPr>
              <a:t>RÔLE DES IONS CALCIUM DURANT LA CONTRACTION</a:t>
            </a:r>
            <a:r>
              <a:rPr lang="en-CA" b="1" dirty="0">
                <a:latin typeface="Arial" charset="0"/>
                <a:cs typeface="Arial" charset="0"/>
              </a:rPr>
              <a:t> </a:t>
            </a:r>
            <a:endParaRPr lang="fr-FR" sz="1600" dirty="0">
              <a:latin typeface="Arial" charset="0"/>
              <a:cs typeface="Arial" charset="0"/>
            </a:endParaRPr>
          </a:p>
        </p:txBody>
      </p:sp>
      <p:pic>
        <p:nvPicPr>
          <p:cNvPr id="16387" name="Picture 8" descr="09-11roleioncalc_l"/>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356427" y="520617"/>
            <a:ext cx="7561263" cy="5545137"/>
          </a:xfrm>
          <a:noFill/>
        </p:spPr>
      </p:pic>
      <p:sp>
        <p:nvSpPr>
          <p:cNvPr id="16388" name="Text Box 6"/>
          <p:cNvSpPr txBox="1">
            <a:spLocks noChangeArrowheads="1"/>
          </p:cNvSpPr>
          <p:nvPr/>
        </p:nvSpPr>
        <p:spPr bwMode="auto">
          <a:xfrm>
            <a:off x="4184793" y="654263"/>
            <a:ext cx="4860733" cy="2431435"/>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tabLst>
                <a:tab pos="534988" algn="l"/>
              </a:tabLst>
              <a:defRPr>
                <a:solidFill>
                  <a:schemeClr val="tx1"/>
                </a:solidFill>
                <a:latin typeface="Times New Roman" pitchFamily="18" charset="0"/>
              </a:defRPr>
            </a:lvl1pPr>
            <a:lvl2pPr marL="352425" indent="-173038">
              <a:tabLst>
                <a:tab pos="534988" algn="l"/>
              </a:tabLst>
              <a:defRPr>
                <a:solidFill>
                  <a:schemeClr val="tx1"/>
                </a:solidFill>
                <a:latin typeface="Times New Roman" pitchFamily="18" charset="0"/>
              </a:defRPr>
            </a:lvl2pPr>
            <a:lvl3pPr marL="809625" indent="-277813">
              <a:tabLst>
                <a:tab pos="534988" algn="l"/>
              </a:tabLst>
              <a:defRPr>
                <a:solidFill>
                  <a:schemeClr val="tx1"/>
                </a:solidFill>
                <a:latin typeface="Times New Roman" pitchFamily="18" charset="0"/>
              </a:defRPr>
            </a:lvl3pPr>
            <a:lvl4pPr marL="1600200" indent="-228600">
              <a:tabLst>
                <a:tab pos="534988" algn="l"/>
              </a:tabLst>
              <a:defRPr>
                <a:solidFill>
                  <a:schemeClr val="tx1"/>
                </a:solidFill>
                <a:latin typeface="Times New Roman" pitchFamily="18" charset="0"/>
              </a:defRPr>
            </a:lvl4pPr>
            <a:lvl5pPr marL="2057400" indent="-228600">
              <a:tabLst>
                <a:tab pos="534988" algn="l"/>
              </a:tabLst>
              <a:defRPr>
                <a:solidFill>
                  <a:schemeClr val="tx1"/>
                </a:solidFill>
                <a:latin typeface="Times New Roman" pitchFamily="18" charset="0"/>
              </a:defRPr>
            </a:lvl5pPr>
            <a:lvl6pPr marL="2514600" indent="-228600" eaLnBrk="0" fontAlgn="base" hangingPunct="0">
              <a:spcBef>
                <a:spcPct val="0"/>
              </a:spcBef>
              <a:spcAft>
                <a:spcPct val="0"/>
              </a:spcAft>
              <a:tabLst>
                <a:tab pos="534988" algn="l"/>
              </a:tabLst>
              <a:defRPr>
                <a:solidFill>
                  <a:schemeClr val="tx1"/>
                </a:solidFill>
                <a:latin typeface="Times New Roman" pitchFamily="18" charset="0"/>
              </a:defRPr>
            </a:lvl6pPr>
            <a:lvl7pPr marL="2971800" indent="-228600" eaLnBrk="0" fontAlgn="base" hangingPunct="0">
              <a:spcBef>
                <a:spcPct val="0"/>
              </a:spcBef>
              <a:spcAft>
                <a:spcPct val="0"/>
              </a:spcAft>
              <a:tabLst>
                <a:tab pos="534988" algn="l"/>
              </a:tabLst>
              <a:defRPr>
                <a:solidFill>
                  <a:schemeClr val="tx1"/>
                </a:solidFill>
                <a:latin typeface="Times New Roman" pitchFamily="18" charset="0"/>
              </a:defRPr>
            </a:lvl7pPr>
            <a:lvl8pPr marL="3429000" indent="-228600" eaLnBrk="0" fontAlgn="base" hangingPunct="0">
              <a:spcBef>
                <a:spcPct val="0"/>
              </a:spcBef>
              <a:spcAft>
                <a:spcPct val="0"/>
              </a:spcAft>
              <a:tabLst>
                <a:tab pos="534988" algn="l"/>
              </a:tabLst>
              <a:defRPr>
                <a:solidFill>
                  <a:schemeClr val="tx1"/>
                </a:solidFill>
                <a:latin typeface="Times New Roman" pitchFamily="18" charset="0"/>
              </a:defRPr>
            </a:lvl8pPr>
            <a:lvl9pPr marL="3886200" indent="-228600" eaLnBrk="0" fontAlgn="base" hangingPunct="0">
              <a:spcBef>
                <a:spcPct val="0"/>
              </a:spcBef>
              <a:spcAft>
                <a:spcPct val="0"/>
              </a:spcAft>
              <a:tabLst>
                <a:tab pos="534988" algn="l"/>
              </a:tabLst>
              <a:defRPr>
                <a:solidFill>
                  <a:schemeClr val="tx1"/>
                </a:solidFill>
                <a:latin typeface="Times New Roman" pitchFamily="18" charset="0"/>
              </a:defRPr>
            </a:lvl9pPr>
          </a:lstStyle>
          <a:p>
            <a:r>
              <a:rPr lang="fr-CA" sz="1500" u="sng" dirty="0">
                <a:latin typeface="Arial" charset="0"/>
                <a:cs typeface="Arial" charset="0"/>
              </a:rPr>
              <a:t>À très faible [Ca</a:t>
            </a:r>
            <a:r>
              <a:rPr lang="fr-CA" sz="1500" u="sng" baseline="30000" dirty="0">
                <a:latin typeface="Arial" charset="0"/>
                <a:cs typeface="Arial" charset="0"/>
              </a:rPr>
              <a:t>2+</a:t>
            </a:r>
            <a:r>
              <a:rPr lang="fr-CA" sz="1500" u="sng" dirty="0">
                <a:latin typeface="Arial" charset="0"/>
                <a:cs typeface="Arial" charset="0"/>
              </a:rPr>
              <a:t>] intracellulaire (10</a:t>
            </a:r>
            <a:r>
              <a:rPr lang="fr-CA" sz="1500" u="sng" baseline="30000" dirty="0">
                <a:latin typeface="Arial" charset="0"/>
                <a:cs typeface="Arial" charset="0"/>
                <a:sym typeface="Symbol" pitchFamily="18" charset="2"/>
              </a:rPr>
              <a:t></a:t>
            </a:r>
            <a:r>
              <a:rPr lang="fr-CA" sz="1500" u="sng" baseline="30000" dirty="0">
                <a:latin typeface="Arial" charset="0"/>
                <a:cs typeface="Arial" charset="0"/>
              </a:rPr>
              <a:t>7</a:t>
            </a:r>
            <a:r>
              <a:rPr lang="fr-CA" sz="1500" u="sng" dirty="0">
                <a:latin typeface="Arial" charset="0"/>
                <a:cs typeface="Arial" charset="0"/>
              </a:rPr>
              <a:t> M</a:t>
            </a:r>
            <a:r>
              <a:rPr lang="fr-CA" sz="1500" dirty="0">
                <a:latin typeface="Arial" charset="0"/>
                <a:cs typeface="Arial" charset="0"/>
              </a:rPr>
              <a:t>) :</a:t>
            </a:r>
          </a:p>
          <a:p>
            <a:pPr marL="6350" lvl="1" indent="0">
              <a:spcBef>
                <a:spcPts val="200"/>
              </a:spcBef>
            </a:pPr>
            <a:r>
              <a:rPr lang="fr-CA" sz="1400" dirty="0">
                <a:latin typeface="Arial" charset="0"/>
                <a:cs typeface="Arial" charset="0"/>
              </a:rPr>
              <a:t>La tropomyosine “masque” les sites de liaison sur l’actine</a:t>
            </a:r>
          </a:p>
          <a:p>
            <a:pPr marL="6350" lvl="1" indent="0">
              <a:spcBef>
                <a:spcPts val="0"/>
              </a:spcBef>
            </a:pPr>
            <a:r>
              <a:rPr lang="fr-CA" sz="1400" dirty="0">
                <a:latin typeface="Arial" charset="0"/>
                <a:cs typeface="Arial" charset="0"/>
                <a:sym typeface="Symbol" pitchFamily="18" charset="2"/>
              </a:rPr>
              <a:t> </a:t>
            </a:r>
            <a:r>
              <a:rPr lang="fr-CA" sz="1400" b="1" dirty="0">
                <a:latin typeface="Arial" charset="0"/>
                <a:cs typeface="Arial" charset="0"/>
              </a:rPr>
              <a:t>Inhibition de la contraction</a:t>
            </a:r>
          </a:p>
          <a:p>
            <a:pPr>
              <a:spcBef>
                <a:spcPts val="600"/>
              </a:spcBef>
            </a:pPr>
            <a:r>
              <a:rPr lang="fr-CA" sz="1500" u="sng" dirty="0">
                <a:latin typeface="Arial" charset="0"/>
                <a:cs typeface="Arial" charset="0"/>
              </a:rPr>
              <a:t>À [Ca</a:t>
            </a:r>
            <a:r>
              <a:rPr lang="fr-CA" sz="1500" u="sng" baseline="30000" dirty="0">
                <a:latin typeface="Arial" charset="0"/>
                <a:cs typeface="Arial" charset="0"/>
              </a:rPr>
              <a:t>2+</a:t>
            </a:r>
            <a:r>
              <a:rPr lang="fr-CA" sz="1500" u="sng" dirty="0">
                <a:latin typeface="Arial" charset="0"/>
                <a:cs typeface="Arial" charset="0"/>
              </a:rPr>
              <a:t>] intracellulaire élevée (≈10</a:t>
            </a:r>
            <a:r>
              <a:rPr lang="fr-CA" sz="1500" u="sng" baseline="30000" dirty="0">
                <a:latin typeface="Arial" charset="0"/>
                <a:cs typeface="Arial" charset="0"/>
                <a:sym typeface="Symbol" pitchFamily="18" charset="2"/>
              </a:rPr>
              <a:t></a:t>
            </a:r>
            <a:r>
              <a:rPr lang="fr-CA" sz="1500" u="sng" baseline="30000" dirty="0">
                <a:latin typeface="Arial" charset="0"/>
                <a:cs typeface="Arial" charset="0"/>
              </a:rPr>
              <a:t>6</a:t>
            </a:r>
            <a:r>
              <a:rPr lang="fr-CA" sz="1500" u="sng" dirty="0">
                <a:latin typeface="Arial" charset="0"/>
                <a:cs typeface="Arial" charset="0"/>
              </a:rPr>
              <a:t> M</a:t>
            </a:r>
            <a:r>
              <a:rPr lang="fr-CA" sz="1500" dirty="0">
                <a:latin typeface="Arial" charset="0"/>
                <a:cs typeface="Arial" charset="0"/>
              </a:rPr>
              <a:t>) :</a:t>
            </a:r>
          </a:p>
          <a:p>
            <a:pPr marL="6350" lvl="1" indent="0">
              <a:spcBef>
                <a:spcPts val="200"/>
              </a:spcBef>
            </a:pPr>
            <a:r>
              <a:rPr lang="fr-CA" sz="1400" dirty="0">
                <a:latin typeface="Arial" charset="0"/>
                <a:cs typeface="Arial" charset="0"/>
              </a:rPr>
              <a:t>Les ions Ca</a:t>
            </a:r>
            <a:r>
              <a:rPr lang="fr-CA" sz="1400" baseline="30000" dirty="0">
                <a:latin typeface="Arial" charset="0"/>
                <a:cs typeface="Arial" charset="0"/>
              </a:rPr>
              <a:t>2+</a:t>
            </a:r>
            <a:r>
              <a:rPr lang="fr-CA" sz="1400" dirty="0">
                <a:latin typeface="Arial" charset="0"/>
                <a:cs typeface="Arial" charset="0"/>
              </a:rPr>
              <a:t> se lient à la </a:t>
            </a:r>
            <a:r>
              <a:rPr lang="fr-CA" sz="1400" dirty="0" err="1">
                <a:latin typeface="Arial" charset="0"/>
                <a:cs typeface="Arial" charset="0"/>
              </a:rPr>
              <a:t>TnC</a:t>
            </a:r>
            <a:endParaRPr lang="fr-CA" sz="1400" dirty="0">
              <a:latin typeface="Arial" charset="0"/>
              <a:cs typeface="Arial" charset="0"/>
            </a:endParaRPr>
          </a:p>
          <a:p>
            <a:pPr marL="266700" lvl="2" indent="-266700">
              <a:buFont typeface="Symbol" pitchFamily="18" charset="2"/>
              <a:buChar char="®"/>
              <a:tabLst/>
            </a:pPr>
            <a:r>
              <a:rPr lang="fr-CA" sz="1400" dirty="0">
                <a:latin typeface="Arial" charset="0"/>
                <a:cs typeface="Arial" charset="0"/>
              </a:rPr>
              <a:t>Changement de conformation du complexe de la troponine</a:t>
            </a:r>
          </a:p>
          <a:p>
            <a:pPr marL="266700" lvl="2" indent="-266700">
              <a:buFont typeface="Symbol" pitchFamily="18" charset="2"/>
              <a:buChar char="®"/>
              <a:tabLst/>
            </a:pPr>
            <a:r>
              <a:rPr lang="fr-CA" sz="1400" dirty="0">
                <a:latin typeface="Arial" charset="0"/>
                <a:cs typeface="Arial" charset="0"/>
              </a:rPr>
              <a:t>La troponine écarte la tropomyosine des sites de liaison </a:t>
            </a:r>
          </a:p>
          <a:p>
            <a:pPr marL="266700" lvl="2" indent="-266700">
              <a:buFont typeface="Symbol" pitchFamily="18" charset="2"/>
              <a:buChar char="®"/>
              <a:tabLst/>
            </a:pPr>
            <a:r>
              <a:rPr lang="fr-CA" sz="1400" dirty="0">
                <a:latin typeface="Arial" charset="0"/>
                <a:cs typeface="Arial" charset="0"/>
              </a:rPr>
              <a:t>Interaction myosine-actine</a:t>
            </a:r>
          </a:p>
          <a:p>
            <a:pPr marL="266700" lvl="2" indent="-266700">
              <a:buFont typeface="Symbol" pitchFamily="18" charset="2"/>
              <a:buChar char="®"/>
              <a:tabLst/>
            </a:pPr>
            <a:r>
              <a:rPr lang="fr-CA" sz="1400" b="1" dirty="0">
                <a:latin typeface="Arial" charset="0"/>
                <a:cs typeface="Arial" charset="0"/>
              </a:rPr>
              <a:t>Contraction</a:t>
            </a:r>
          </a:p>
        </p:txBody>
      </p:sp>
      <p:sp>
        <p:nvSpPr>
          <p:cNvPr id="16389" name="Text Box 10"/>
          <p:cNvSpPr txBox="1">
            <a:spLocks noChangeArrowheads="1"/>
          </p:cNvSpPr>
          <p:nvPr/>
        </p:nvSpPr>
        <p:spPr bwMode="auto">
          <a:xfrm>
            <a:off x="853315" y="1273092"/>
            <a:ext cx="427037"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Actine</a:t>
            </a:r>
          </a:p>
        </p:txBody>
      </p:sp>
      <p:sp>
        <p:nvSpPr>
          <p:cNvPr id="16390" name="Text Box 14"/>
          <p:cNvSpPr txBox="1">
            <a:spLocks noChangeArrowheads="1"/>
          </p:cNvSpPr>
          <p:nvPr/>
        </p:nvSpPr>
        <p:spPr bwMode="auto">
          <a:xfrm>
            <a:off x="1710565" y="1282617"/>
            <a:ext cx="669925"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Troponine</a:t>
            </a:r>
          </a:p>
        </p:txBody>
      </p:sp>
      <p:sp>
        <p:nvSpPr>
          <p:cNvPr id="16391" name="Text Box 15"/>
          <p:cNvSpPr txBox="1">
            <a:spLocks noChangeArrowheads="1"/>
          </p:cNvSpPr>
          <p:nvPr/>
        </p:nvSpPr>
        <p:spPr bwMode="auto">
          <a:xfrm>
            <a:off x="861252" y="698417"/>
            <a:ext cx="984250"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Arial" charset="0"/>
                <a:cs typeface="Arial" charset="0"/>
              </a:rPr>
              <a:t>Vue d’ensemble</a:t>
            </a:r>
          </a:p>
        </p:txBody>
      </p:sp>
      <p:sp>
        <p:nvSpPr>
          <p:cNvPr id="16392" name="Text Box 16"/>
          <p:cNvSpPr txBox="1">
            <a:spLocks noChangeArrowheads="1"/>
          </p:cNvSpPr>
          <p:nvPr/>
        </p:nvSpPr>
        <p:spPr bwMode="auto">
          <a:xfrm>
            <a:off x="834265" y="1996992"/>
            <a:ext cx="560387"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Tête de</a:t>
            </a:r>
          </a:p>
          <a:p>
            <a:r>
              <a:rPr lang="fr-CA" sz="900" b="1">
                <a:latin typeface="Verdana" pitchFamily="34" charset="0"/>
              </a:rPr>
              <a:t>myosine</a:t>
            </a:r>
          </a:p>
        </p:txBody>
      </p:sp>
      <p:sp>
        <p:nvSpPr>
          <p:cNvPr id="16393" name="Text Box 17"/>
          <p:cNvSpPr txBox="1">
            <a:spLocks noChangeArrowheads="1"/>
          </p:cNvSpPr>
          <p:nvPr/>
        </p:nvSpPr>
        <p:spPr bwMode="auto">
          <a:xfrm>
            <a:off x="1659765" y="2077954"/>
            <a:ext cx="930275"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dirty="0">
                <a:latin typeface="Verdana" pitchFamily="34" charset="0"/>
              </a:rPr>
              <a:t>Tropomyosine</a:t>
            </a:r>
          </a:p>
        </p:txBody>
      </p:sp>
      <p:sp>
        <p:nvSpPr>
          <p:cNvPr id="16394" name="Text Box 18"/>
          <p:cNvSpPr txBox="1">
            <a:spLocks noChangeArrowheads="1"/>
          </p:cNvSpPr>
          <p:nvPr/>
        </p:nvSpPr>
        <p:spPr bwMode="auto">
          <a:xfrm>
            <a:off x="1200977" y="2574842"/>
            <a:ext cx="738188"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Plan de (a)</a:t>
            </a:r>
          </a:p>
        </p:txBody>
      </p:sp>
      <p:sp>
        <p:nvSpPr>
          <p:cNvPr id="16395" name="Text Box 19"/>
          <p:cNvSpPr txBox="1">
            <a:spLocks noChangeArrowheads="1"/>
          </p:cNvSpPr>
          <p:nvPr/>
        </p:nvSpPr>
        <p:spPr bwMode="auto">
          <a:xfrm>
            <a:off x="2763077" y="2584367"/>
            <a:ext cx="741363"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Plan de (b)</a:t>
            </a:r>
          </a:p>
        </p:txBody>
      </p:sp>
      <p:sp>
        <p:nvSpPr>
          <p:cNvPr id="16396" name="Text Box 20"/>
          <p:cNvSpPr txBox="1">
            <a:spLocks noChangeArrowheads="1"/>
          </p:cNvSpPr>
          <p:nvPr/>
        </p:nvSpPr>
        <p:spPr bwMode="auto">
          <a:xfrm>
            <a:off x="284990" y="3813092"/>
            <a:ext cx="930275"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36000" rIns="10800" bIns="360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dirty="0">
                <a:latin typeface="Verdana" pitchFamily="34" charset="0"/>
              </a:rPr>
              <a:t>Tropomyosine</a:t>
            </a:r>
          </a:p>
        </p:txBody>
      </p:sp>
      <p:sp>
        <p:nvSpPr>
          <p:cNvPr id="16397" name="Text Box 21"/>
          <p:cNvSpPr txBox="1">
            <a:spLocks noChangeArrowheads="1"/>
          </p:cNvSpPr>
          <p:nvPr/>
        </p:nvSpPr>
        <p:spPr bwMode="auto">
          <a:xfrm>
            <a:off x="204027" y="4157579"/>
            <a:ext cx="715963" cy="48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36000" rIns="10800" bIns="360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Sites de</a:t>
            </a:r>
          </a:p>
          <a:p>
            <a:r>
              <a:rPr lang="fr-CA" sz="900" b="1">
                <a:latin typeface="Verdana" pitchFamily="34" charset="0"/>
              </a:rPr>
              <a:t>liaison de</a:t>
            </a:r>
          </a:p>
          <a:p>
            <a:r>
              <a:rPr lang="fr-CA" sz="900" b="1">
                <a:latin typeface="Verdana" pitchFamily="34" charset="0"/>
              </a:rPr>
              <a:t>la myosine</a:t>
            </a:r>
          </a:p>
        </p:txBody>
      </p:sp>
      <p:sp>
        <p:nvSpPr>
          <p:cNvPr id="16398" name="Text Box 22"/>
          <p:cNvSpPr txBox="1">
            <a:spLocks noChangeArrowheads="1"/>
          </p:cNvSpPr>
          <p:nvPr/>
        </p:nvSpPr>
        <p:spPr bwMode="auto">
          <a:xfrm>
            <a:off x="150052" y="5035467"/>
            <a:ext cx="839788"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Complexe</a:t>
            </a:r>
          </a:p>
          <a:p>
            <a:r>
              <a:rPr lang="fr-CA" sz="900" b="1">
                <a:latin typeface="Verdana" pitchFamily="34" charset="0"/>
              </a:rPr>
              <a:t>de troponine</a:t>
            </a:r>
          </a:p>
        </p:txBody>
      </p:sp>
      <p:sp>
        <p:nvSpPr>
          <p:cNvPr id="16399" name="Text Box 23"/>
          <p:cNvSpPr txBox="1">
            <a:spLocks noChangeArrowheads="1"/>
          </p:cNvSpPr>
          <p:nvPr/>
        </p:nvSpPr>
        <p:spPr bwMode="auto">
          <a:xfrm>
            <a:off x="2237615" y="3600367"/>
            <a:ext cx="560387" cy="568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Site de</a:t>
            </a:r>
          </a:p>
          <a:p>
            <a:r>
              <a:rPr lang="fr-CA" sz="900" b="1">
                <a:latin typeface="Verdana" pitchFamily="34" charset="0"/>
              </a:rPr>
              <a:t>liaison</a:t>
            </a:r>
          </a:p>
          <a:p>
            <a:r>
              <a:rPr lang="fr-CA" sz="900" b="1">
                <a:latin typeface="Verdana" pitchFamily="34" charset="0"/>
              </a:rPr>
              <a:t>de la</a:t>
            </a:r>
          </a:p>
          <a:p>
            <a:r>
              <a:rPr lang="fr-CA" sz="900" b="1">
                <a:latin typeface="Verdana" pitchFamily="34" charset="0"/>
              </a:rPr>
              <a:t>myosine</a:t>
            </a:r>
          </a:p>
        </p:txBody>
      </p:sp>
      <p:sp>
        <p:nvSpPr>
          <p:cNvPr id="16400" name="Text Box 24"/>
          <p:cNvSpPr txBox="1">
            <a:spLocks noChangeArrowheads="1"/>
          </p:cNvSpPr>
          <p:nvPr/>
        </p:nvSpPr>
        <p:spPr bwMode="auto">
          <a:xfrm>
            <a:off x="2197927" y="4797342"/>
            <a:ext cx="577850" cy="568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Les ions</a:t>
            </a:r>
          </a:p>
          <a:p>
            <a:r>
              <a:rPr lang="fr-CA" sz="900" b="1">
                <a:latin typeface="Verdana" pitchFamily="34" charset="0"/>
              </a:rPr>
              <a:t>calcium</a:t>
            </a:r>
          </a:p>
          <a:p>
            <a:r>
              <a:rPr lang="fr-CA" sz="900" b="1">
                <a:latin typeface="Verdana" pitchFamily="34" charset="0"/>
              </a:rPr>
              <a:t>se lient</a:t>
            </a:r>
          </a:p>
          <a:p>
            <a:r>
              <a:rPr lang="fr-CA" sz="900" b="1">
                <a:latin typeface="Verdana" pitchFamily="34" charset="0"/>
              </a:rPr>
              <a:t>à la TnC</a:t>
            </a:r>
          </a:p>
        </p:txBody>
      </p:sp>
      <p:sp>
        <p:nvSpPr>
          <p:cNvPr id="16401" name="Text Box 25"/>
          <p:cNvSpPr txBox="1">
            <a:spLocks noChangeArrowheads="1"/>
          </p:cNvSpPr>
          <p:nvPr/>
        </p:nvSpPr>
        <p:spPr bwMode="auto">
          <a:xfrm>
            <a:off x="2018540" y="5545054"/>
            <a:ext cx="560387"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Tête de</a:t>
            </a:r>
          </a:p>
          <a:p>
            <a:r>
              <a:rPr lang="fr-CA" sz="900" b="1">
                <a:latin typeface="Verdana" pitchFamily="34" charset="0"/>
              </a:rPr>
              <a:t>myosine</a:t>
            </a:r>
          </a:p>
        </p:txBody>
      </p:sp>
      <p:sp>
        <p:nvSpPr>
          <p:cNvPr id="16402" name="Text Box 26"/>
          <p:cNvSpPr txBox="1">
            <a:spLocks noChangeArrowheads="1"/>
          </p:cNvSpPr>
          <p:nvPr/>
        </p:nvSpPr>
        <p:spPr bwMode="auto">
          <a:xfrm>
            <a:off x="3850515" y="3570204"/>
            <a:ext cx="577850" cy="638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46800" rIns="10800" bIns="46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Les ions</a:t>
            </a:r>
          </a:p>
          <a:p>
            <a:r>
              <a:rPr lang="fr-CA" sz="900" b="1">
                <a:latin typeface="Verdana" pitchFamily="34" charset="0"/>
              </a:rPr>
              <a:t>calcium</a:t>
            </a:r>
          </a:p>
          <a:p>
            <a:r>
              <a:rPr lang="fr-CA" sz="900" b="1">
                <a:latin typeface="Verdana" pitchFamily="34" charset="0"/>
              </a:rPr>
              <a:t>se lient</a:t>
            </a:r>
          </a:p>
          <a:p>
            <a:r>
              <a:rPr lang="fr-CA" sz="900" b="1">
                <a:latin typeface="Verdana" pitchFamily="34" charset="0"/>
              </a:rPr>
              <a:t>à la TnC</a:t>
            </a:r>
          </a:p>
        </p:txBody>
      </p:sp>
      <p:sp>
        <p:nvSpPr>
          <p:cNvPr id="16403" name="Text Box 27"/>
          <p:cNvSpPr txBox="1">
            <a:spLocks noChangeArrowheads="1"/>
          </p:cNvSpPr>
          <p:nvPr/>
        </p:nvSpPr>
        <p:spPr bwMode="auto">
          <a:xfrm>
            <a:off x="7370002" y="5059279"/>
            <a:ext cx="560388" cy="34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36000" rIns="10800" bIns="360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Tête de</a:t>
            </a:r>
          </a:p>
          <a:p>
            <a:r>
              <a:rPr lang="fr-CA" sz="900" b="1">
                <a:latin typeface="Verdana" pitchFamily="34" charset="0"/>
              </a:rPr>
              <a:t>myosine</a:t>
            </a:r>
          </a:p>
        </p:txBody>
      </p:sp>
      <p:sp>
        <p:nvSpPr>
          <p:cNvPr id="16405" name="Text Box 28"/>
          <p:cNvSpPr txBox="1">
            <a:spLocks noChangeArrowheads="1"/>
          </p:cNvSpPr>
          <p:nvPr/>
        </p:nvSpPr>
        <p:spPr bwMode="auto">
          <a:xfrm>
            <a:off x="1148590" y="4233779"/>
            <a:ext cx="427037" cy="158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solidFill>
                  <a:schemeClr val="bg1"/>
                </a:solidFill>
                <a:latin typeface="Verdana" pitchFamily="34" charset="0"/>
              </a:rPr>
              <a:t>Actine</a:t>
            </a:r>
          </a:p>
        </p:txBody>
      </p:sp>
      <p:sp>
        <p:nvSpPr>
          <p:cNvPr id="16406" name="Text Box 29"/>
          <p:cNvSpPr txBox="1">
            <a:spLocks noChangeArrowheads="1"/>
          </p:cNvSpPr>
          <p:nvPr/>
        </p:nvSpPr>
        <p:spPr bwMode="auto">
          <a:xfrm>
            <a:off x="1562927" y="4621129"/>
            <a:ext cx="427038" cy="158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0" tIns="10800" rIns="108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solidFill>
                  <a:schemeClr val="bg1"/>
                </a:solidFill>
                <a:latin typeface="Verdana" pitchFamily="34" charset="0"/>
              </a:rPr>
              <a:t>Actine</a:t>
            </a:r>
          </a:p>
        </p:txBody>
      </p:sp>
      <p:sp>
        <p:nvSpPr>
          <p:cNvPr id="22" name="Text Box 4"/>
          <p:cNvSpPr txBox="1">
            <a:spLocks noChangeArrowheads="1"/>
          </p:cNvSpPr>
          <p:nvPr/>
        </p:nvSpPr>
        <p:spPr bwMode="auto">
          <a:xfrm>
            <a:off x="7604691" y="5692691"/>
            <a:ext cx="1440835" cy="461665"/>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200">
                <a:solidFill>
                  <a:schemeClr val="accent2"/>
                </a:solidFill>
                <a:latin typeface="Arial" charset="0"/>
              </a:rPr>
              <a:t>Figure de la 3ème édition de Marieb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p:cNvSpPr txBox="1">
            <a:spLocks noChangeArrowheads="1"/>
          </p:cNvSpPr>
          <p:nvPr/>
        </p:nvSpPr>
        <p:spPr bwMode="auto">
          <a:xfrm>
            <a:off x="249449" y="156154"/>
            <a:ext cx="8645102" cy="96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a:lstStyle>
          <a:p>
            <a:pPr marL="989013" indent="-989013" eaLnBrk="1" hangingPunct="1">
              <a:buNone/>
            </a:pPr>
            <a:r>
              <a:rPr lang="en-CA" sz="2800" b="1" dirty="0">
                <a:solidFill>
                  <a:schemeClr val="accent2"/>
                </a:solidFill>
                <a:latin typeface="+mj-lt"/>
              </a:rPr>
              <a:t>3.2.3  LA JONCTION NEUROMUSCULAIRE ET LE COUPLAGE EXCITATION-CONTRACTION</a:t>
            </a:r>
            <a:endParaRPr lang="en-US" sz="2200" b="1" u="sng" dirty="0">
              <a:solidFill>
                <a:schemeClr val="accent2"/>
              </a:solidFill>
              <a:latin typeface="+mj-lt"/>
            </a:endParaRPr>
          </a:p>
        </p:txBody>
      </p:sp>
      <p:grpSp>
        <p:nvGrpSpPr>
          <p:cNvPr id="2" name="Group 1">
            <a:extLst>
              <a:ext uri="{FF2B5EF4-FFF2-40B4-BE49-F238E27FC236}">
                <a16:creationId xmlns:a16="http://schemas.microsoft.com/office/drawing/2014/main" id="{3CE0DBFD-33AC-467D-A105-A4B07999ECA8}"/>
              </a:ext>
            </a:extLst>
          </p:cNvPr>
          <p:cNvGrpSpPr/>
          <p:nvPr/>
        </p:nvGrpSpPr>
        <p:grpSpPr>
          <a:xfrm>
            <a:off x="2226136" y="1125186"/>
            <a:ext cx="5542124" cy="5117409"/>
            <a:chOff x="2592266" y="1227120"/>
            <a:chExt cx="5542124" cy="5117409"/>
          </a:xfrm>
        </p:grpSpPr>
        <p:pic>
          <p:nvPicPr>
            <p:cNvPr id="1040" name="Picture 16" descr="C:\OLD_PC\backup\DriveD\michel\Marieb\HAP8e_IRDVD\Chapter_09\B_JPEG_Images_and_Tables\b_unlabeled\figure_09_11_1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92266" y="1227120"/>
              <a:ext cx="4745234" cy="511740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2672217" y="2628266"/>
              <a:ext cx="1764238" cy="461665"/>
            </a:xfrm>
            <a:prstGeom prst="rect">
              <a:avLst/>
            </a:prstGeom>
            <a:noFill/>
          </p:spPr>
          <p:txBody>
            <a:bodyPr wrap="square" rtlCol="0">
              <a:spAutoFit/>
            </a:bodyPr>
            <a:lstStyle/>
            <a:p>
              <a:pPr algn="ctr"/>
              <a:r>
                <a:rPr lang="fr-CA" sz="1200" b="1" dirty="0">
                  <a:latin typeface="Calibri" pitchFamily="34" charset="0"/>
                  <a:cs typeface="Calibri" pitchFamily="34" charset="0"/>
                </a:rPr>
                <a:t>JONCTION NEUROMUSCULAIRE</a:t>
              </a:r>
            </a:p>
          </p:txBody>
        </p:sp>
        <p:sp>
          <p:nvSpPr>
            <p:cNvPr id="4" name="Accolade ouvrante 3"/>
            <p:cNvSpPr/>
            <p:nvPr/>
          </p:nvSpPr>
          <p:spPr bwMode="auto">
            <a:xfrm>
              <a:off x="4220869" y="2655696"/>
              <a:ext cx="85492" cy="364285"/>
            </a:xfrm>
            <a:prstGeom prst="leftBrace">
              <a:avLst>
                <a:gd name="adj1" fmla="val 27252"/>
                <a:gd name="adj2" fmla="val 50000"/>
              </a:avLst>
            </a:prstGeom>
            <a:noFill/>
            <a:ln w="19050" cap="sq"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sp>
          <p:nvSpPr>
            <p:cNvPr id="12" name="Accolade ouvrante 11"/>
            <p:cNvSpPr/>
            <p:nvPr/>
          </p:nvSpPr>
          <p:spPr bwMode="auto">
            <a:xfrm rot="17160000" flipH="1">
              <a:off x="5806742" y="3227777"/>
              <a:ext cx="125614" cy="436009"/>
            </a:xfrm>
            <a:prstGeom prst="leftBrace">
              <a:avLst>
                <a:gd name="adj1" fmla="val 27252"/>
                <a:gd name="adj2" fmla="val 50000"/>
              </a:avLst>
            </a:prstGeom>
            <a:noFill/>
            <a:ln w="19050" cap="sq"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sp>
          <p:nvSpPr>
            <p:cNvPr id="13" name="ZoneTexte 12"/>
            <p:cNvSpPr txBox="1"/>
            <p:nvPr/>
          </p:nvSpPr>
          <p:spPr>
            <a:xfrm>
              <a:off x="5629437" y="3154438"/>
              <a:ext cx="655949" cy="276999"/>
            </a:xfrm>
            <a:prstGeom prst="rect">
              <a:avLst/>
            </a:prstGeom>
            <a:noFill/>
          </p:spPr>
          <p:txBody>
            <a:bodyPr wrap="none" rtlCol="0">
              <a:spAutoFit/>
            </a:bodyPr>
            <a:lstStyle/>
            <a:p>
              <a:r>
                <a:rPr lang="fr-CA" sz="1200" b="1" dirty="0">
                  <a:latin typeface="Calibri" pitchFamily="34" charset="0"/>
                  <a:cs typeface="Calibri" pitchFamily="34" charset="0"/>
                </a:rPr>
                <a:t>TRIADE</a:t>
              </a:r>
            </a:p>
          </p:txBody>
        </p:sp>
        <p:sp>
          <p:nvSpPr>
            <p:cNvPr id="14" name="ZoneTexte 13"/>
            <p:cNvSpPr txBox="1"/>
            <p:nvPr/>
          </p:nvSpPr>
          <p:spPr>
            <a:xfrm>
              <a:off x="5225176" y="2476023"/>
              <a:ext cx="2774540" cy="387798"/>
            </a:xfrm>
            <a:prstGeom prst="rect">
              <a:avLst/>
            </a:prstGeom>
            <a:noFill/>
          </p:spPr>
          <p:txBody>
            <a:bodyPr wrap="square" rtlCol="0">
              <a:spAutoFit/>
            </a:bodyPr>
            <a:lstStyle/>
            <a:p>
              <a:pPr>
                <a:lnSpc>
                  <a:spcPct val="80000"/>
                </a:lnSpc>
              </a:pPr>
              <a:r>
                <a:rPr lang="fr-CA" sz="1200" b="1" dirty="0">
                  <a:latin typeface="Calibri" pitchFamily="34" charset="0"/>
                  <a:cs typeface="Calibri" pitchFamily="34" charset="0"/>
                </a:rPr>
                <a:t>Génération d’un potentiel d’action qui se propage alors le long du sarcolemme</a:t>
              </a:r>
            </a:p>
          </p:txBody>
        </p:sp>
        <p:cxnSp>
          <p:nvCxnSpPr>
            <p:cNvPr id="6" name="Connecteur droit 5"/>
            <p:cNvCxnSpPr/>
            <p:nvPr/>
          </p:nvCxnSpPr>
          <p:spPr bwMode="auto">
            <a:xfrm>
              <a:off x="5854524" y="3677726"/>
              <a:ext cx="254361" cy="22208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17" name="ZoneTexte 16"/>
            <p:cNvSpPr txBox="1"/>
            <p:nvPr/>
          </p:nvSpPr>
          <p:spPr>
            <a:xfrm>
              <a:off x="6049414" y="3790349"/>
              <a:ext cx="2084976" cy="257369"/>
            </a:xfrm>
            <a:prstGeom prst="rect">
              <a:avLst/>
            </a:prstGeom>
            <a:noFill/>
          </p:spPr>
          <p:txBody>
            <a:bodyPr wrap="square" lIns="0" tIns="36000" rIns="0" bIns="36000" rtlCol="0">
              <a:spAutoFit/>
            </a:bodyPr>
            <a:lstStyle/>
            <a:p>
              <a:pPr algn="ctr"/>
              <a:r>
                <a:rPr lang="fr-CA" sz="1200" b="1" dirty="0">
                  <a:latin typeface="Calibri" pitchFamily="34" charset="0"/>
                  <a:cs typeface="Calibri" pitchFamily="34" charset="0"/>
                </a:rPr>
                <a:t>Libération d’ions Ca</a:t>
              </a:r>
              <a:r>
                <a:rPr lang="fr-CA" sz="1200" b="1" baseline="30000" dirty="0">
                  <a:latin typeface="Calibri" pitchFamily="34" charset="0"/>
                  <a:cs typeface="Calibri" pitchFamily="34" charset="0"/>
                </a:rPr>
                <a:t>2+</a:t>
              </a:r>
              <a:r>
                <a:rPr lang="fr-CA" sz="1200" b="1" dirty="0">
                  <a:latin typeface="Calibri" pitchFamily="34" charset="0"/>
                  <a:cs typeface="Calibri" pitchFamily="34" charset="0"/>
                </a:rPr>
                <a:t> par le RS</a:t>
              </a:r>
            </a:p>
          </p:txBody>
        </p:sp>
        <p:cxnSp>
          <p:nvCxnSpPr>
            <p:cNvPr id="19" name="Connecteur droit 18"/>
            <p:cNvCxnSpPr/>
            <p:nvPr/>
          </p:nvCxnSpPr>
          <p:spPr bwMode="auto">
            <a:xfrm flipH="1">
              <a:off x="5421763" y="2837371"/>
              <a:ext cx="312234" cy="11104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23" name="ZoneTexte 22"/>
            <p:cNvSpPr txBox="1"/>
            <p:nvPr/>
          </p:nvSpPr>
          <p:spPr>
            <a:xfrm>
              <a:off x="6957250" y="3074338"/>
              <a:ext cx="1176944" cy="276999"/>
            </a:xfrm>
            <a:prstGeom prst="rect">
              <a:avLst/>
            </a:prstGeom>
            <a:noFill/>
          </p:spPr>
          <p:txBody>
            <a:bodyPr wrap="square" rtlCol="0">
              <a:spAutoFit/>
            </a:bodyPr>
            <a:lstStyle/>
            <a:p>
              <a:pPr algn="ctr"/>
              <a:r>
                <a:rPr lang="fr-CA" sz="1200" b="1" dirty="0">
                  <a:latin typeface="Calibri" pitchFamily="34" charset="0"/>
                  <a:cs typeface="Calibri" pitchFamily="34" charset="0"/>
                </a:rPr>
                <a:t>SARCOLEMME</a:t>
              </a:r>
            </a:p>
          </p:txBody>
        </p:sp>
        <p:cxnSp>
          <p:nvCxnSpPr>
            <p:cNvPr id="24" name="Connecteur droit 23"/>
            <p:cNvCxnSpPr/>
            <p:nvPr/>
          </p:nvCxnSpPr>
          <p:spPr bwMode="auto">
            <a:xfrm flipV="1">
              <a:off x="6879745" y="3243832"/>
              <a:ext cx="189159" cy="14758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029" name="Text Box 3"/>
          <p:cNvSpPr txBox="1">
            <a:spLocks noChangeArrowheads="1"/>
          </p:cNvSpPr>
          <p:nvPr/>
        </p:nvSpPr>
        <p:spPr bwMode="auto">
          <a:xfrm>
            <a:off x="2314995" y="5837561"/>
            <a:ext cx="1125382" cy="307777"/>
          </a:xfrm>
          <a:prstGeom prst="rect">
            <a:avLst/>
          </a:prstGeom>
          <a:noFill/>
          <a:ln w="9525" cmpd="sng">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b="1" dirty="0">
                <a:solidFill>
                  <a:schemeClr val="accent2"/>
                </a:solidFill>
                <a:latin typeface="Arial" charset="0"/>
              </a:rPr>
              <a:t>Zoom 9.2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87429" y="135888"/>
            <a:ext cx="5524693" cy="328631"/>
          </a:xfrm>
        </p:spPr>
        <p:txBody>
          <a:bodyPr/>
          <a:lstStyle/>
          <a:p>
            <a:pPr marL="357188" indent="-357188" eaLnBrk="1" hangingPunct="1"/>
            <a:r>
              <a:rPr lang="fr-CA" sz="2200" dirty="0">
                <a:solidFill>
                  <a:schemeClr val="tx1"/>
                </a:solidFill>
              </a:rPr>
              <a:t>1.	</a:t>
            </a:r>
            <a:r>
              <a:rPr lang="fr-CA" sz="2200" u="sng" dirty="0">
                <a:solidFill>
                  <a:schemeClr val="tx1"/>
                </a:solidFill>
              </a:rPr>
              <a:t>LA JONCTION NEUROMUSCULAIRE</a:t>
            </a:r>
          </a:p>
        </p:txBody>
      </p:sp>
      <p:grpSp>
        <p:nvGrpSpPr>
          <p:cNvPr id="5" name="Group 4">
            <a:extLst>
              <a:ext uri="{FF2B5EF4-FFF2-40B4-BE49-F238E27FC236}">
                <a16:creationId xmlns:a16="http://schemas.microsoft.com/office/drawing/2014/main" id="{D956A3BF-7277-4372-A91E-B878A6E4C40D}"/>
              </a:ext>
            </a:extLst>
          </p:cNvPr>
          <p:cNvGrpSpPr/>
          <p:nvPr/>
        </p:nvGrpSpPr>
        <p:grpSpPr>
          <a:xfrm>
            <a:off x="3806192" y="616255"/>
            <a:ext cx="5464421" cy="5544000"/>
            <a:chOff x="3806192" y="616255"/>
            <a:chExt cx="5464421" cy="5544000"/>
          </a:xfrm>
        </p:grpSpPr>
        <p:pic>
          <p:nvPicPr>
            <p:cNvPr id="48131" name="Picture 3" descr="C:\OLD_PC\backup\DriveD\michel\Marieb\HAP8e_IRDVD\Chapter_09\B_JPEG_Images_and_Tables\b_unlabeled\figure_09_08_0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26544" y="616255"/>
              <a:ext cx="5220000" cy="55440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e 39"/>
            <p:cNvGrpSpPr/>
            <p:nvPr/>
          </p:nvGrpSpPr>
          <p:grpSpPr>
            <a:xfrm>
              <a:off x="3806192" y="764117"/>
              <a:ext cx="5464421" cy="4990001"/>
              <a:chOff x="1849185" y="992621"/>
              <a:chExt cx="5432566" cy="4990001"/>
            </a:xfrm>
          </p:grpSpPr>
          <p:sp>
            <p:nvSpPr>
              <p:cNvPr id="8" name="ZoneTexte 7"/>
              <p:cNvSpPr txBox="1"/>
              <p:nvPr/>
            </p:nvSpPr>
            <p:spPr>
              <a:xfrm>
                <a:off x="4698378" y="992621"/>
                <a:ext cx="2520177" cy="227755"/>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Axone myélinisé d’un neurone moteur</a:t>
                </a:r>
              </a:p>
            </p:txBody>
          </p:sp>
          <p:cxnSp>
            <p:nvCxnSpPr>
              <p:cNvPr id="4" name="Connecteur droit 3"/>
              <p:cNvCxnSpPr/>
              <p:nvPr/>
            </p:nvCxnSpPr>
            <p:spPr bwMode="auto">
              <a:xfrm flipV="1">
                <a:off x="4534447" y="1149350"/>
                <a:ext cx="230839" cy="62416"/>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13" name="ZoneTexte 12"/>
              <p:cNvSpPr txBox="1"/>
              <p:nvPr/>
            </p:nvSpPr>
            <p:spPr>
              <a:xfrm>
                <a:off x="3278072" y="1320652"/>
                <a:ext cx="1282393" cy="227755"/>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Potentiel d’action</a:t>
                </a:r>
              </a:p>
            </p:txBody>
          </p:sp>
          <p:cxnSp>
            <p:nvCxnSpPr>
              <p:cNvPr id="14" name="Connecteur droit 13"/>
              <p:cNvCxnSpPr/>
              <p:nvPr/>
            </p:nvCxnSpPr>
            <p:spPr bwMode="auto">
              <a:xfrm flipV="1">
                <a:off x="4441521" y="1369209"/>
                <a:ext cx="230839" cy="62416"/>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15" name="Connecteur droit 14"/>
              <p:cNvCxnSpPr/>
              <p:nvPr/>
            </p:nvCxnSpPr>
            <p:spPr bwMode="auto">
              <a:xfrm flipV="1">
                <a:off x="5482301" y="1903915"/>
                <a:ext cx="230839" cy="62416"/>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16" name="ZoneTexte 15"/>
              <p:cNvSpPr txBox="1"/>
              <p:nvPr/>
            </p:nvSpPr>
            <p:spPr>
              <a:xfrm>
                <a:off x="5630670" y="1760878"/>
                <a:ext cx="1245918" cy="227755"/>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Bouton terminal</a:t>
                </a:r>
              </a:p>
            </p:txBody>
          </p:sp>
          <p:sp>
            <p:nvSpPr>
              <p:cNvPr id="17" name="ZoneTexte 16"/>
              <p:cNvSpPr txBox="1"/>
              <p:nvPr/>
            </p:nvSpPr>
            <p:spPr>
              <a:xfrm>
                <a:off x="5356301" y="2787967"/>
                <a:ext cx="315759" cy="13542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a:t>
                </a:r>
                <a:r>
                  <a:rPr lang="fr-CA" sz="1100" b="1" baseline="30000" dirty="0">
                    <a:latin typeface="Calibri" pitchFamily="34" charset="0"/>
                    <a:cs typeface="Calibri" pitchFamily="34" charset="0"/>
                  </a:rPr>
                  <a:t>2+</a:t>
                </a:r>
                <a:endParaRPr lang="fr-CA" sz="1100" b="1" dirty="0">
                  <a:latin typeface="Calibri" pitchFamily="34" charset="0"/>
                  <a:cs typeface="Calibri" pitchFamily="34" charset="0"/>
                </a:endParaRPr>
              </a:p>
            </p:txBody>
          </p:sp>
          <p:sp>
            <p:nvSpPr>
              <p:cNvPr id="18" name="ZoneTexte 17"/>
              <p:cNvSpPr txBox="1"/>
              <p:nvPr/>
            </p:nvSpPr>
            <p:spPr>
              <a:xfrm>
                <a:off x="4122043" y="2880895"/>
                <a:ext cx="315759" cy="13542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a:t>
                </a:r>
                <a:r>
                  <a:rPr lang="fr-CA" sz="1100" b="1" baseline="30000" dirty="0">
                    <a:latin typeface="Calibri" pitchFamily="34" charset="0"/>
                    <a:cs typeface="Calibri" pitchFamily="34" charset="0"/>
                  </a:rPr>
                  <a:t>2+</a:t>
                </a:r>
                <a:endParaRPr lang="fr-CA" sz="1100" b="1" dirty="0">
                  <a:latin typeface="Calibri" pitchFamily="34" charset="0"/>
                  <a:cs typeface="Calibri" pitchFamily="34" charset="0"/>
                </a:endParaRPr>
              </a:p>
            </p:txBody>
          </p:sp>
          <p:sp>
            <p:nvSpPr>
              <p:cNvPr id="19" name="ZoneTexte 18"/>
              <p:cNvSpPr txBox="1"/>
              <p:nvPr/>
            </p:nvSpPr>
            <p:spPr>
              <a:xfrm>
                <a:off x="5588267" y="2837900"/>
                <a:ext cx="1421661" cy="363176"/>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Vésicule synaptique contenant de l’ACh</a:t>
                </a:r>
              </a:p>
            </p:txBody>
          </p:sp>
          <p:cxnSp>
            <p:nvCxnSpPr>
              <p:cNvPr id="20" name="Connecteur droit 19"/>
              <p:cNvCxnSpPr/>
              <p:nvPr/>
            </p:nvCxnSpPr>
            <p:spPr bwMode="auto">
              <a:xfrm flipV="1">
                <a:off x="5314459" y="3016317"/>
                <a:ext cx="357601" cy="159952"/>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9" name="Accolade fermante 8"/>
              <p:cNvSpPr/>
              <p:nvPr/>
            </p:nvSpPr>
            <p:spPr bwMode="auto">
              <a:xfrm rot="15540958">
                <a:off x="3893811" y="3328933"/>
                <a:ext cx="46650" cy="189460"/>
              </a:xfrm>
              <a:prstGeom prst="rightBrace">
                <a:avLst>
                  <a:gd name="adj1" fmla="val 24934"/>
                  <a:gd name="adj2" fmla="val 48781"/>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sp>
            <p:nvSpPr>
              <p:cNvPr id="23" name="ZoneTexte 22"/>
              <p:cNvSpPr txBox="1"/>
              <p:nvPr/>
            </p:nvSpPr>
            <p:spPr>
              <a:xfrm>
                <a:off x="3299305" y="3119306"/>
                <a:ext cx="767183" cy="270843"/>
              </a:xfrm>
              <a:prstGeom prst="rect">
                <a:avLst/>
              </a:prstGeom>
              <a:noFill/>
            </p:spPr>
            <p:txBody>
              <a:bodyPr wrap="square" lIns="0" tIns="0" rIns="0" bIns="0" rtlCol="0">
                <a:spAutoFit/>
              </a:bodyPr>
              <a:lstStyle/>
              <a:p>
                <a:pPr algn="ctr">
                  <a:lnSpc>
                    <a:spcPct val="80000"/>
                  </a:lnSpc>
                </a:pPr>
                <a:r>
                  <a:rPr lang="fr-CA" sz="1100" b="1" dirty="0">
                    <a:latin typeface="Calibri" pitchFamily="34" charset="0"/>
                    <a:cs typeface="Calibri" pitchFamily="34" charset="0"/>
                  </a:rPr>
                  <a:t>Fente synaptique</a:t>
                </a:r>
              </a:p>
            </p:txBody>
          </p:sp>
          <p:sp>
            <p:nvSpPr>
              <p:cNvPr id="24" name="ZoneTexte 23"/>
              <p:cNvSpPr txBox="1"/>
              <p:nvPr/>
            </p:nvSpPr>
            <p:spPr>
              <a:xfrm>
                <a:off x="2465986" y="3892355"/>
                <a:ext cx="1436281" cy="363176"/>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Replis jonctionnels de la plaque motrice</a:t>
                </a:r>
              </a:p>
            </p:txBody>
          </p:sp>
          <p:cxnSp>
            <p:nvCxnSpPr>
              <p:cNvPr id="25" name="Connecteur droit 24"/>
              <p:cNvCxnSpPr/>
              <p:nvPr/>
            </p:nvCxnSpPr>
            <p:spPr bwMode="auto">
              <a:xfrm>
                <a:off x="3705254" y="4046671"/>
                <a:ext cx="357601" cy="12324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27" name="Connecteur droit 26"/>
              <p:cNvCxnSpPr/>
              <p:nvPr/>
            </p:nvCxnSpPr>
            <p:spPr bwMode="auto">
              <a:xfrm flipV="1">
                <a:off x="3705254" y="3886719"/>
                <a:ext cx="114443" cy="159952"/>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0" name="Connecteur droit 29"/>
              <p:cNvCxnSpPr/>
              <p:nvPr/>
            </p:nvCxnSpPr>
            <p:spPr bwMode="auto">
              <a:xfrm flipV="1">
                <a:off x="4894429" y="4732957"/>
                <a:ext cx="777631" cy="290697"/>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32" name="ZoneTexte 31"/>
              <p:cNvSpPr txBox="1"/>
              <p:nvPr/>
            </p:nvSpPr>
            <p:spPr>
              <a:xfrm>
                <a:off x="5586762" y="4573671"/>
                <a:ext cx="1694989" cy="363176"/>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Canal ligand-dépendant nicotinique</a:t>
                </a:r>
              </a:p>
            </p:txBody>
          </p:sp>
          <p:sp>
            <p:nvSpPr>
              <p:cNvPr id="33" name="ZoneTexte 32"/>
              <p:cNvSpPr txBox="1"/>
              <p:nvPr/>
            </p:nvSpPr>
            <p:spPr>
              <a:xfrm>
                <a:off x="4872127" y="5167535"/>
                <a:ext cx="157879" cy="138821"/>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K</a:t>
                </a:r>
                <a:r>
                  <a:rPr lang="fr-CA" sz="1100" b="1" baseline="30000" dirty="0">
                    <a:latin typeface="Calibri" pitchFamily="34" charset="0"/>
                    <a:cs typeface="Calibri" pitchFamily="34" charset="0"/>
                  </a:rPr>
                  <a:t>+</a:t>
                </a:r>
                <a:endParaRPr lang="fr-CA" sz="1100" b="1" dirty="0">
                  <a:latin typeface="Calibri" pitchFamily="34" charset="0"/>
                  <a:cs typeface="Calibri" pitchFamily="34" charset="0"/>
                </a:endParaRPr>
              </a:p>
            </p:txBody>
          </p:sp>
          <p:sp>
            <p:nvSpPr>
              <p:cNvPr id="34" name="ZoneTexte 33"/>
              <p:cNvSpPr txBox="1"/>
              <p:nvPr/>
            </p:nvSpPr>
            <p:spPr>
              <a:xfrm>
                <a:off x="4653392" y="4665246"/>
                <a:ext cx="245704" cy="13542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Na</a:t>
                </a:r>
                <a:r>
                  <a:rPr lang="fr-CA" sz="1100" b="1" baseline="30000" dirty="0">
                    <a:latin typeface="Calibri" pitchFamily="34" charset="0"/>
                    <a:cs typeface="Calibri" pitchFamily="34" charset="0"/>
                  </a:rPr>
                  <a:t>+</a:t>
                </a:r>
                <a:endParaRPr lang="fr-CA" sz="1100" b="1" dirty="0">
                  <a:latin typeface="Calibri" pitchFamily="34" charset="0"/>
                  <a:cs typeface="Calibri" pitchFamily="34" charset="0"/>
                </a:endParaRPr>
              </a:p>
            </p:txBody>
          </p:sp>
          <p:sp>
            <p:nvSpPr>
              <p:cNvPr id="36" name="ZoneTexte 35"/>
              <p:cNvSpPr txBox="1"/>
              <p:nvPr/>
            </p:nvSpPr>
            <p:spPr>
              <a:xfrm>
                <a:off x="4287356" y="4723732"/>
                <a:ext cx="277018" cy="138821"/>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ACh</a:t>
                </a:r>
              </a:p>
            </p:txBody>
          </p:sp>
          <p:cxnSp>
            <p:nvCxnSpPr>
              <p:cNvPr id="37" name="Connecteur droit 36"/>
              <p:cNvCxnSpPr/>
              <p:nvPr/>
            </p:nvCxnSpPr>
            <p:spPr bwMode="auto">
              <a:xfrm>
                <a:off x="4534447" y="4800668"/>
                <a:ext cx="123045" cy="70203"/>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41" name="Connecteur droit 40"/>
              <p:cNvCxnSpPr/>
              <p:nvPr/>
            </p:nvCxnSpPr>
            <p:spPr bwMode="auto">
              <a:xfrm flipV="1">
                <a:off x="3887088" y="5626122"/>
                <a:ext cx="469909" cy="212887"/>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3" name="ZoneTexte 42"/>
              <p:cNvSpPr txBox="1"/>
              <p:nvPr/>
            </p:nvSpPr>
            <p:spPr>
              <a:xfrm>
                <a:off x="2571430" y="5754867"/>
                <a:ext cx="1398416" cy="227755"/>
              </a:xfrm>
              <a:prstGeom prst="rect">
                <a:avLst/>
              </a:prstGeom>
              <a:noFill/>
            </p:spPr>
            <p:txBody>
              <a:bodyPr wrap="square" rtlCol="0">
                <a:spAutoFit/>
              </a:bodyPr>
              <a:lstStyle/>
              <a:p>
                <a:pPr>
                  <a:lnSpc>
                    <a:spcPct val="80000"/>
                  </a:lnSpc>
                </a:pPr>
                <a:r>
                  <a:rPr lang="fr-CA" sz="1100" b="1" dirty="0">
                    <a:latin typeface="Calibri" pitchFamily="34" charset="0"/>
                    <a:cs typeface="Calibri" pitchFamily="34" charset="0"/>
                  </a:rPr>
                  <a:t>Acétylcholinestérase</a:t>
                </a:r>
              </a:p>
            </p:txBody>
          </p:sp>
          <p:sp>
            <p:nvSpPr>
              <p:cNvPr id="2048" name="ZoneTexte 2047"/>
              <p:cNvSpPr txBox="1"/>
              <p:nvPr/>
            </p:nvSpPr>
            <p:spPr>
              <a:xfrm>
                <a:off x="2002096" y="2580999"/>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46" name="ZoneTexte 45"/>
              <p:cNvSpPr txBox="1"/>
              <p:nvPr/>
            </p:nvSpPr>
            <p:spPr>
              <a:xfrm>
                <a:off x="2002096" y="4102365"/>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47" name="ZoneTexte 46"/>
              <p:cNvSpPr txBox="1"/>
              <p:nvPr/>
            </p:nvSpPr>
            <p:spPr>
              <a:xfrm>
                <a:off x="2002096" y="2860953"/>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cxnSp>
            <p:nvCxnSpPr>
              <p:cNvPr id="2054" name="Connecteur droit 2053"/>
              <p:cNvCxnSpPr/>
              <p:nvPr/>
            </p:nvCxnSpPr>
            <p:spPr bwMode="auto">
              <a:xfrm flipH="1" flipV="1">
                <a:off x="2359998" y="2773099"/>
                <a:ext cx="2326359" cy="7434"/>
              </a:xfrm>
              <a:prstGeom prst="line">
                <a:avLst/>
              </a:prstGeom>
              <a:solidFill>
                <a:schemeClr val="accent1"/>
              </a:solidFill>
              <a:ln w="12700" cap="flat" cmpd="sng" algn="ctr">
                <a:solidFill>
                  <a:srgbClr val="99CCFF"/>
                </a:solidFill>
                <a:prstDash val="dash"/>
                <a:round/>
                <a:headEnd type="none" w="med" len="med"/>
                <a:tailEnd type="none" w="med" len="med"/>
              </a:ln>
              <a:effectLst/>
            </p:spPr>
          </p:cxnSp>
          <p:cxnSp>
            <p:nvCxnSpPr>
              <p:cNvPr id="51" name="Connecteur droit 50"/>
              <p:cNvCxnSpPr/>
              <p:nvPr/>
            </p:nvCxnSpPr>
            <p:spPr bwMode="auto">
              <a:xfrm flipH="1">
                <a:off x="2359998" y="3044443"/>
                <a:ext cx="1968455" cy="1176"/>
              </a:xfrm>
              <a:prstGeom prst="line">
                <a:avLst/>
              </a:prstGeom>
              <a:solidFill>
                <a:schemeClr val="accent1"/>
              </a:solidFill>
              <a:ln w="12700" cap="flat" cmpd="sng" algn="ctr">
                <a:solidFill>
                  <a:srgbClr val="99CCFF"/>
                </a:solidFill>
                <a:prstDash val="dash"/>
                <a:round/>
                <a:headEnd type="none" w="med" len="med"/>
                <a:tailEnd type="none" w="med" len="med"/>
              </a:ln>
              <a:effectLst/>
            </p:spPr>
          </p:cxnSp>
          <p:sp>
            <p:nvSpPr>
              <p:cNvPr id="55" name="ZoneTexte 54"/>
              <p:cNvSpPr txBox="1"/>
              <p:nvPr/>
            </p:nvSpPr>
            <p:spPr>
              <a:xfrm>
                <a:off x="2002096" y="3572833"/>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cxnSp>
            <p:nvCxnSpPr>
              <p:cNvPr id="56" name="Connecteur droit 55"/>
              <p:cNvCxnSpPr/>
              <p:nvPr/>
            </p:nvCxnSpPr>
            <p:spPr bwMode="auto">
              <a:xfrm flipH="1">
                <a:off x="2324215" y="3756504"/>
                <a:ext cx="2040035" cy="2905"/>
              </a:xfrm>
              <a:prstGeom prst="line">
                <a:avLst/>
              </a:prstGeom>
              <a:solidFill>
                <a:schemeClr val="accent1"/>
              </a:solidFill>
              <a:ln w="12700" cap="flat" cmpd="sng" algn="ctr">
                <a:solidFill>
                  <a:srgbClr val="99CCFF"/>
                </a:solidFill>
                <a:prstDash val="dash"/>
                <a:round/>
                <a:headEnd type="none" w="med" len="med"/>
                <a:tailEnd type="none" w="med" len="med"/>
              </a:ln>
              <a:effectLst/>
            </p:spPr>
          </p:cxnSp>
          <p:sp>
            <p:nvSpPr>
              <p:cNvPr id="59" name="ZoneTexte 58"/>
              <p:cNvSpPr txBox="1"/>
              <p:nvPr/>
            </p:nvSpPr>
            <p:spPr>
              <a:xfrm>
                <a:off x="2002096" y="4863495"/>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cxnSp>
            <p:nvCxnSpPr>
              <p:cNvPr id="60" name="Connecteur droit 59"/>
              <p:cNvCxnSpPr/>
              <p:nvPr/>
            </p:nvCxnSpPr>
            <p:spPr bwMode="auto">
              <a:xfrm flipH="1">
                <a:off x="2360005" y="4288398"/>
                <a:ext cx="2397936" cy="0"/>
              </a:xfrm>
              <a:prstGeom prst="line">
                <a:avLst/>
              </a:prstGeom>
              <a:solidFill>
                <a:schemeClr val="accent1"/>
              </a:solidFill>
              <a:ln w="12700" cap="flat" cmpd="sng" algn="ctr">
                <a:solidFill>
                  <a:srgbClr val="99CCFF"/>
                </a:solidFill>
                <a:prstDash val="dash"/>
                <a:round/>
                <a:headEnd type="none" w="med" len="med"/>
                <a:tailEnd type="none" w="med" len="med"/>
              </a:ln>
              <a:effectLst/>
            </p:spPr>
          </p:cxnSp>
          <p:cxnSp>
            <p:nvCxnSpPr>
              <p:cNvPr id="62" name="Connecteur droit 61"/>
              <p:cNvCxnSpPr/>
              <p:nvPr/>
            </p:nvCxnSpPr>
            <p:spPr bwMode="auto">
              <a:xfrm flipH="1">
                <a:off x="2324208" y="5050773"/>
                <a:ext cx="2397939" cy="0"/>
              </a:xfrm>
              <a:prstGeom prst="line">
                <a:avLst/>
              </a:prstGeom>
              <a:solidFill>
                <a:schemeClr val="accent1"/>
              </a:solidFill>
              <a:ln w="12700" cap="flat" cmpd="sng" algn="ctr">
                <a:solidFill>
                  <a:srgbClr val="99CCFF"/>
                </a:solidFill>
                <a:prstDash val="dash"/>
                <a:round/>
                <a:headEnd type="none" w="med" len="med"/>
                <a:tailEnd type="none" w="med" len="med"/>
              </a:ln>
              <a:effectLst/>
            </p:spPr>
          </p:cxnSp>
          <p:sp>
            <p:nvSpPr>
              <p:cNvPr id="71" name="ZoneTexte 70"/>
              <p:cNvSpPr txBox="1"/>
              <p:nvPr/>
            </p:nvSpPr>
            <p:spPr>
              <a:xfrm>
                <a:off x="2002104" y="5394352"/>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cxnSp>
            <p:nvCxnSpPr>
              <p:cNvPr id="72" name="Connecteur droit 71"/>
              <p:cNvCxnSpPr/>
              <p:nvPr/>
            </p:nvCxnSpPr>
            <p:spPr bwMode="auto">
              <a:xfrm flipH="1">
                <a:off x="2324208" y="5605141"/>
                <a:ext cx="2111618" cy="0"/>
              </a:xfrm>
              <a:prstGeom prst="line">
                <a:avLst/>
              </a:prstGeom>
              <a:solidFill>
                <a:schemeClr val="accent1"/>
              </a:solidFill>
              <a:ln w="12700" cap="flat" cmpd="sng" algn="ctr">
                <a:solidFill>
                  <a:srgbClr val="99CCFF"/>
                </a:solidFill>
                <a:prstDash val="dash"/>
                <a:round/>
                <a:headEnd type="none" w="med" len="med"/>
                <a:tailEnd type="none" w="med" len="med"/>
              </a:ln>
              <a:effectLst/>
            </p:spPr>
          </p:cxnSp>
          <p:sp>
            <p:nvSpPr>
              <p:cNvPr id="39" name="ZoneTexte 38"/>
              <p:cNvSpPr txBox="1"/>
              <p:nvPr/>
            </p:nvSpPr>
            <p:spPr>
              <a:xfrm>
                <a:off x="1849185" y="2233760"/>
                <a:ext cx="902811" cy="369332"/>
              </a:xfrm>
              <a:prstGeom prst="rect">
                <a:avLst/>
              </a:prstGeom>
              <a:noFill/>
            </p:spPr>
            <p:txBody>
              <a:bodyPr wrap="none" rtlCol="0">
                <a:spAutoFit/>
              </a:bodyPr>
              <a:lstStyle/>
              <a:p>
                <a:r>
                  <a:rPr lang="fr-CA" u="sng" dirty="0">
                    <a:solidFill>
                      <a:srgbClr val="0099FF"/>
                    </a:solidFill>
                    <a:latin typeface="+mj-lt"/>
                  </a:rPr>
                  <a:t>Étapes</a:t>
                </a:r>
                <a:endParaRPr lang="fr-CA" dirty="0">
                  <a:solidFill>
                    <a:srgbClr val="0099FF"/>
                  </a:solidFill>
                  <a:latin typeface="+mj-lt"/>
                </a:endParaRPr>
              </a:p>
            </p:txBody>
          </p:sp>
        </p:grpSp>
      </p:grpSp>
      <p:sp>
        <p:nvSpPr>
          <p:cNvPr id="86" name="Text Box 10"/>
          <p:cNvSpPr txBox="1">
            <a:spLocks noChangeArrowheads="1"/>
          </p:cNvSpPr>
          <p:nvPr/>
        </p:nvSpPr>
        <p:spPr bwMode="auto">
          <a:xfrm>
            <a:off x="228177" y="622540"/>
            <a:ext cx="34035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dirty="0">
                <a:latin typeface="Arial" charset="0"/>
                <a:cs typeface="Arial" charset="0"/>
              </a:rPr>
              <a:t>Les muscles squelettiques sont stimulés par les </a:t>
            </a:r>
            <a:r>
              <a:rPr lang="fr-CA" sz="1400" b="1" i="1" dirty="0">
                <a:latin typeface="Arial" charset="0"/>
                <a:cs typeface="Arial" charset="0"/>
              </a:rPr>
              <a:t>neurones</a:t>
            </a:r>
            <a:r>
              <a:rPr lang="fr-CA" sz="1400" b="1" dirty="0">
                <a:latin typeface="Arial" charset="0"/>
                <a:cs typeface="Arial" charset="0"/>
              </a:rPr>
              <a:t> </a:t>
            </a:r>
            <a:r>
              <a:rPr lang="fr-CA" sz="1400" b="1" i="1" dirty="0">
                <a:latin typeface="Arial" charset="0"/>
                <a:cs typeface="Arial" charset="0"/>
              </a:rPr>
              <a:t>moteurs</a:t>
            </a:r>
            <a:r>
              <a:rPr lang="fr-CA" sz="1400" i="1" dirty="0">
                <a:latin typeface="Arial" charset="0"/>
                <a:cs typeface="Arial" charset="0"/>
              </a:rPr>
              <a:t> </a:t>
            </a:r>
            <a:r>
              <a:rPr lang="fr-CA" sz="1400" dirty="0">
                <a:latin typeface="Arial" charset="0"/>
                <a:cs typeface="Arial" charset="0"/>
              </a:rPr>
              <a:t>du système nerveux </a:t>
            </a:r>
            <a:r>
              <a:rPr lang="fr-CA" sz="1400" b="1" i="1" dirty="0">
                <a:latin typeface="Arial" charset="0"/>
                <a:cs typeface="Arial" charset="0"/>
              </a:rPr>
              <a:t>somatique</a:t>
            </a:r>
            <a:r>
              <a:rPr lang="fr-CA" sz="1400" i="1" dirty="0">
                <a:latin typeface="Arial" charset="0"/>
                <a:cs typeface="Arial" charset="0"/>
              </a:rPr>
              <a:t> </a:t>
            </a:r>
            <a:r>
              <a:rPr lang="fr-CA" sz="1400" dirty="0">
                <a:latin typeface="Arial" charset="0"/>
                <a:cs typeface="Arial" charset="0"/>
              </a:rPr>
              <a:t>(volontaire).</a:t>
            </a:r>
          </a:p>
        </p:txBody>
      </p:sp>
      <p:sp>
        <p:nvSpPr>
          <p:cNvPr id="2053" name="Text Box 4"/>
          <p:cNvSpPr txBox="1">
            <a:spLocks noChangeArrowheads="1"/>
          </p:cNvSpPr>
          <p:nvPr/>
        </p:nvSpPr>
        <p:spPr bwMode="auto">
          <a:xfrm>
            <a:off x="7808548" y="5827950"/>
            <a:ext cx="1219200" cy="31115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b="1" dirty="0">
                <a:solidFill>
                  <a:schemeClr val="accent2"/>
                </a:solidFill>
                <a:latin typeface="Arial" charset="0"/>
              </a:rPr>
              <a:t>Zoom 9.1</a:t>
            </a:r>
          </a:p>
        </p:txBody>
      </p:sp>
      <p:sp>
        <p:nvSpPr>
          <p:cNvPr id="2" name="Text Box 6">
            <a:extLst>
              <a:ext uri="{FF2B5EF4-FFF2-40B4-BE49-F238E27FC236}">
                <a16:creationId xmlns:a16="http://schemas.microsoft.com/office/drawing/2014/main" id="{67CD909C-6B9B-4C4D-AE73-9369CDA5EE07}"/>
              </a:ext>
            </a:extLst>
          </p:cNvPr>
          <p:cNvSpPr txBox="1">
            <a:spLocks noChangeArrowheads="1"/>
          </p:cNvSpPr>
          <p:nvPr/>
        </p:nvSpPr>
        <p:spPr bwMode="auto">
          <a:xfrm>
            <a:off x="168304" y="1357412"/>
            <a:ext cx="3552793" cy="47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0" indent="0">
              <a:spcAft>
                <a:spcPct val="25000"/>
              </a:spcAft>
              <a:buClr>
                <a:srgbClr val="00B0F0"/>
              </a:buClr>
              <a:buSzPct val="120000"/>
            </a:pPr>
            <a:r>
              <a:rPr lang="fr-CA" sz="1400" b="1" dirty="0">
                <a:latin typeface="Arial" charset="0"/>
                <a:cs typeface="Arial" charset="0"/>
              </a:rPr>
              <a:t>Étapes de la transmission synaptique à la jonction neuromusculaire :</a:t>
            </a: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rPr>
              <a:t>Arrivée du potentiel d’action au corpuscule terminal du neurone moteur</a:t>
            </a: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rPr>
              <a:t>Ouverture de canaux à Ca</a:t>
            </a:r>
            <a:r>
              <a:rPr lang="fr-CA" sz="1400" baseline="30000" dirty="0">
                <a:latin typeface="Arial" charset="0"/>
                <a:cs typeface="Arial" charset="0"/>
              </a:rPr>
              <a:t>2+</a:t>
            </a:r>
            <a:r>
              <a:rPr lang="fr-CA" sz="1400" dirty="0">
                <a:latin typeface="Arial" charset="0"/>
                <a:cs typeface="Arial" charset="0"/>
              </a:rPr>
              <a:t> voltage-dépendants</a:t>
            </a:r>
          </a:p>
          <a:p>
            <a:pPr marL="265113" indent="0">
              <a:spcBef>
                <a:spcPts val="0"/>
              </a:spcBef>
              <a:spcAft>
                <a:spcPts val="0"/>
              </a:spcAft>
              <a:buClr>
                <a:srgbClr val="00B0F0"/>
              </a:buClr>
              <a:buSzPct val="120000"/>
            </a:pPr>
            <a:r>
              <a:rPr lang="fr-CA" sz="1400" dirty="0">
                <a:latin typeface="Arial" charset="0"/>
                <a:cs typeface="Arial" charset="0"/>
                <a:sym typeface="Wingdings 3" panose="05040102010807070707" pitchFamily="18" charset="2"/>
              </a:rPr>
              <a:t> Entrée des ions Ca</a:t>
            </a:r>
            <a:r>
              <a:rPr lang="fr-CA" sz="1400" baseline="30000" dirty="0">
                <a:latin typeface="Arial" charset="0"/>
                <a:cs typeface="Arial" charset="0"/>
                <a:sym typeface="Wingdings 3" panose="05040102010807070707" pitchFamily="18" charset="2"/>
              </a:rPr>
              <a:t>2+ </a:t>
            </a:r>
            <a:r>
              <a:rPr lang="fr-CA" sz="1400" dirty="0">
                <a:latin typeface="Arial" charset="0"/>
                <a:cs typeface="Arial" charset="0"/>
                <a:sym typeface="Wingdings 3" panose="05040102010807070707" pitchFamily="18" charset="2"/>
              </a:rPr>
              <a:t>dans le bouton terminal</a:t>
            </a:r>
            <a:endParaRPr lang="fr-CA" sz="1400" dirty="0">
              <a:latin typeface="Arial" charset="0"/>
              <a:cs typeface="Arial" charset="0"/>
            </a:endParaRP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rPr>
              <a:t>Exocytose de l’acétylcholine (</a:t>
            </a:r>
            <a:r>
              <a:rPr lang="fr-CA" sz="1400" dirty="0" err="1">
                <a:latin typeface="Arial" charset="0"/>
                <a:cs typeface="Arial" charset="0"/>
              </a:rPr>
              <a:t>ACh</a:t>
            </a:r>
            <a:r>
              <a:rPr lang="fr-CA" sz="1400" dirty="0">
                <a:latin typeface="Arial" charset="0"/>
                <a:cs typeface="Arial" charset="0"/>
              </a:rPr>
              <a:t>) dans la fente synaptique</a:t>
            </a: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sym typeface="Wingdings 2" pitchFamily="18" charset="2"/>
              </a:rPr>
              <a:t>Liaison de l’</a:t>
            </a:r>
            <a:r>
              <a:rPr lang="fr-CA" sz="1400" dirty="0" err="1">
                <a:latin typeface="Arial" charset="0"/>
                <a:cs typeface="Arial" charset="0"/>
                <a:sym typeface="Wingdings 2" pitchFamily="18" charset="2"/>
              </a:rPr>
              <a:t>ACh</a:t>
            </a:r>
            <a:r>
              <a:rPr lang="fr-CA" sz="1400" dirty="0">
                <a:latin typeface="Arial" charset="0"/>
                <a:cs typeface="Arial" charset="0"/>
                <a:sym typeface="Wingdings 2" pitchFamily="18" charset="2"/>
              </a:rPr>
              <a:t> avec les canaux ligand-dépendants de la membrane postsynaptique (récepteurs nicotiniques)</a:t>
            </a: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sym typeface="Wingdings 3" panose="05040102010807070707" pitchFamily="18" charset="2"/>
              </a:rPr>
              <a:t>Ouverture de canaux perméables aux ions Na</a:t>
            </a:r>
            <a:r>
              <a:rPr lang="fr-CA" sz="1400" baseline="30000" dirty="0">
                <a:latin typeface="Arial" charset="0"/>
                <a:cs typeface="Arial" charset="0"/>
                <a:sym typeface="Wingdings 3" panose="05040102010807070707" pitchFamily="18" charset="2"/>
              </a:rPr>
              <a:t>+</a:t>
            </a:r>
            <a:r>
              <a:rPr lang="fr-CA" sz="1400" dirty="0">
                <a:latin typeface="Arial" charset="0"/>
                <a:cs typeface="Arial" charset="0"/>
                <a:sym typeface="Wingdings 3" panose="05040102010807070707" pitchFamily="18" charset="2"/>
              </a:rPr>
              <a:t> et K</a:t>
            </a:r>
            <a:r>
              <a:rPr lang="fr-CA" sz="1400" baseline="30000" dirty="0">
                <a:latin typeface="Arial" charset="0"/>
                <a:cs typeface="Arial" charset="0"/>
                <a:sym typeface="Wingdings 3" panose="05040102010807070707" pitchFamily="18" charset="2"/>
              </a:rPr>
              <a:t>+</a:t>
            </a:r>
          </a:p>
          <a:p>
            <a:pPr marL="266700" indent="0">
              <a:spcBef>
                <a:spcPts val="0"/>
              </a:spcBef>
              <a:spcAft>
                <a:spcPts val="0"/>
              </a:spcAft>
              <a:buClr>
                <a:srgbClr val="00B0F0"/>
              </a:buClr>
              <a:buSzPct val="120000"/>
            </a:pPr>
            <a:r>
              <a:rPr lang="fr-CA" sz="1400" dirty="0">
                <a:latin typeface="Arial" charset="0"/>
                <a:cs typeface="Arial" charset="0"/>
                <a:sym typeface="Wingdings 3" panose="05040102010807070707" pitchFamily="18" charset="2"/>
              </a:rPr>
              <a:t> Entrée nette d’ions Na</a:t>
            </a:r>
            <a:r>
              <a:rPr lang="fr-CA" sz="1400" baseline="30000" dirty="0">
                <a:latin typeface="Arial" charset="0"/>
                <a:cs typeface="Arial" charset="0"/>
                <a:sym typeface="Wingdings 3" panose="05040102010807070707" pitchFamily="18" charset="2"/>
              </a:rPr>
              <a:t>+</a:t>
            </a:r>
            <a:r>
              <a:rPr lang="fr-CA" sz="1400" dirty="0">
                <a:latin typeface="Arial" charset="0"/>
                <a:cs typeface="Arial" charset="0"/>
                <a:sym typeface="Wingdings 3" panose="05040102010807070707" pitchFamily="18" charset="2"/>
              </a:rPr>
              <a:t>  PPSE</a:t>
            </a:r>
          </a:p>
          <a:p>
            <a:pPr marL="285750" indent="-285750">
              <a:spcBef>
                <a:spcPts val="200"/>
              </a:spcBef>
              <a:spcAft>
                <a:spcPts val="0"/>
              </a:spcAft>
              <a:buClr>
                <a:srgbClr val="00B0F0"/>
              </a:buClr>
              <a:buSzPct val="120000"/>
              <a:buFont typeface="Wingdings 2" panose="05020102010507070707" pitchFamily="18" charset="2"/>
              <a:buChar char=""/>
            </a:pPr>
            <a:r>
              <a:rPr lang="fr-CA" sz="1400" dirty="0">
                <a:latin typeface="Arial" charset="0"/>
                <a:cs typeface="Arial" charset="0"/>
                <a:sym typeface="Wingdings 3" panose="05040102010807070707" pitchFamily="18" charset="2"/>
              </a:rPr>
              <a:t>Dégradation de l’acétylcholine par l’acétylcholinestérase présente dans la fente synaptique.</a:t>
            </a:r>
            <a:endParaRPr lang="fr-CA" sz="1400" baseline="30000" dirty="0">
              <a:latin typeface="Arial" charset="0"/>
              <a:cs typeface="Arial" charset="0"/>
              <a:sym typeface="Wingdings 3" panose="05040102010807070707" pitchFamily="18" charset="2"/>
            </a:endParaRPr>
          </a:p>
          <a:p>
            <a:pPr marL="0" indent="0">
              <a:spcAft>
                <a:spcPct val="25000"/>
              </a:spcAft>
              <a:buClr>
                <a:srgbClr val="00B0F0"/>
              </a:buClr>
              <a:buSzPct val="120000"/>
            </a:pPr>
            <a:endParaRPr lang="fr-CA" sz="1400" baseline="30000" dirty="0">
              <a:latin typeface="Arial" charset="0"/>
              <a:cs typeface="Arial" charset="0"/>
            </a:endParaRPr>
          </a:p>
        </p:txBody>
      </p:sp>
      <p:sp>
        <p:nvSpPr>
          <p:cNvPr id="3" name="TextBox 2">
            <a:extLst>
              <a:ext uri="{FF2B5EF4-FFF2-40B4-BE49-F238E27FC236}">
                <a16:creationId xmlns:a16="http://schemas.microsoft.com/office/drawing/2014/main" id="{EAAEE33C-2B31-4C2F-A02F-5823EB4E0139}"/>
              </a:ext>
            </a:extLst>
          </p:cNvPr>
          <p:cNvSpPr txBox="1"/>
          <p:nvPr/>
        </p:nvSpPr>
        <p:spPr>
          <a:xfrm>
            <a:off x="6678250" y="246767"/>
            <a:ext cx="2352247" cy="313350"/>
          </a:xfrm>
          <a:prstGeom prst="rect">
            <a:avLst/>
          </a:prstGeom>
          <a:noFill/>
          <a:ln w="15875">
            <a:solidFill>
              <a:srgbClr val="00B050"/>
            </a:solidFill>
          </a:ln>
        </p:spPr>
        <p:txBody>
          <a:bodyPr wrap="none" tIns="0" bIns="36000" rtlCol="0">
            <a:spAutoFit/>
          </a:bodyPr>
          <a:lstStyle/>
          <a:p>
            <a:r>
              <a:rPr lang="fr-CA" b="1" dirty="0">
                <a:solidFill>
                  <a:srgbClr val="00B050"/>
                </a:solidFill>
              </a:rPr>
              <a:t>Voir aussi </a:t>
            </a:r>
            <a:r>
              <a:rPr lang="fr-CA" b="1" dirty="0">
                <a:solidFill>
                  <a:srgbClr val="00B050"/>
                </a:solidFill>
                <a:hlinkClick r:id="rId4">
                  <a:extLst>
                    <a:ext uri="{A12FA001-AC4F-418D-AE19-62706E023703}">
                      <ahyp:hlinkClr xmlns:ahyp="http://schemas.microsoft.com/office/drawing/2018/hyperlinkcolor" val="tx"/>
                    </a:ext>
                  </a:extLst>
                </a:hlinkClick>
              </a:rPr>
              <a:t>l’animation</a:t>
            </a:r>
            <a:endParaRPr lang="fr-CA" b="1" dirty="0">
              <a:solidFill>
                <a:srgbClr val="00B050"/>
              </a:solidFill>
            </a:endParaRPr>
          </a:p>
        </p:txBody>
      </p:sp>
    </p:spTree>
    <p:extLst>
      <p:ext uri="{BB962C8B-B14F-4D97-AF65-F5344CB8AC3E}">
        <p14:creationId xmlns:p14="http://schemas.microsoft.com/office/powerpoint/2010/main" val="204474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32756" y="209602"/>
            <a:ext cx="8695113" cy="547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7325">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a:spcAft>
                <a:spcPct val="35000"/>
              </a:spcAft>
              <a:buSzPct val="120000"/>
              <a:buFontTx/>
              <a:buChar char="•"/>
            </a:pPr>
            <a:r>
              <a:rPr lang="fr-CA" sz="2000" b="1" u="sng" dirty="0">
                <a:latin typeface="Arial" charset="0"/>
                <a:cs typeface="Arial" charset="0"/>
              </a:rPr>
              <a:t>Caractéristiques particulières de la jonction neuromusculaire</a:t>
            </a:r>
            <a:r>
              <a:rPr lang="fr-CA" sz="2000" b="1" dirty="0">
                <a:latin typeface="Arial" charset="0"/>
                <a:cs typeface="Arial" charset="0"/>
              </a:rPr>
              <a:t>:</a:t>
            </a:r>
          </a:p>
          <a:p>
            <a:pPr marL="361950" lvl="1" indent="-185738">
              <a:spcAft>
                <a:spcPts val="400"/>
              </a:spcAft>
              <a:buSzPct val="75000"/>
              <a:buFont typeface="Wingdings" pitchFamily="2" charset="2"/>
              <a:buChar char="§"/>
            </a:pPr>
            <a:r>
              <a:rPr lang="fr-CA" sz="1600" dirty="0">
                <a:latin typeface="Arial" charset="0"/>
                <a:cs typeface="Arial" charset="0"/>
              </a:rPr>
              <a:t>Habituellement, une </a:t>
            </a:r>
            <a:r>
              <a:rPr lang="fr-CA" sz="1600" u="sng" dirty="0">
                <a:latin typeface="Arial" charset="0"/>
                <a:cs typeface="Arial" charset="0"/>
              </a:rPr>
              <a:t>seule</a:t>
            </a:r>
            <a:r>
              <a:rPr lang="fr-CA" sz="1600" dirty="0">
                <a:latin typeface="Arial" charset="0"/>
                <a:cs typeface="Arial" charset="0"/>
              </a:rPr>
              <a:t> synapse par fibre musculaire (située au centre de la fibre).</a:t>
            </a:r>
          </a:p>
          <a:p>
            <a:pPr marL="361950" lvl="1" indent="-185738">
              <a:spcAft>
                <a:spcPts val="400"/>
              </a:spcAft>
              <a:buSzPct val="75000"/>
              <a:buFont typeface="Wingdings" pitchFamily="2" charset="2"/>
              <a:buChar char="§"/>
            </a:pPr>
            <a:r>
              <a:rPr lang="fr-CA" sz="1600" dirty="0">
                <a:latin typeface="Arial" charset="0"/>
                <a:cs typeface="Arial" charset="0"/>
              </a:rPr>
              <a:t>Le neurotransmetteur est </a:t>
            </a:r>
            <a:r>
              <a:rPr lang="fr-CA" sz="1600" u="sng" dirty="0">
                <a:latin typeface="Arial" charset="0"/>
                <a:cs typeface="Arial" charset="0"/>
              </a:rPr>
              <a:t>uniquement</a:t>
            </a:r>
            <a:r>
              <a:rPr lang="fr-CA" sz="1600" dirty="0">
                <a:latin typeface="Arial" charset="0"/>
                <a:cs typeface="Arial" charset="0"/>
              </a:rPr>
              <a:t> l’acétylcholine (ACh).</a:t>
            </a:r>
          </a:p>
          <a:p>
            <a:pPr marL="361950" lvl="1" indent="-185738">
              <a:spcAft>
                <a:spcPts val="0"/>
              </a:spcAft>
              <a:buSzPct val="75000"/>
              <a:buFont typeface="Wingdings" pitchFamily="2" charset="2"/>
              <a:buChar char="§"/>
            </a:pPr>
            <a:r>
              <a:rPr lang="fr-CA" sz="1600" dirty="0">
                <a:latin typeface="Arial" charset="0"/>
                <a:cs typeface="Arial" charset="0"/>
              </a:rPr>
              <a:t>L’acétylcholine cause </a:t>
            </a:r>
            <a:r>
              <a:rPr lang="fr-CA" sz="1600" u="sng" dirty="0">
                <a:latin typeface="Arial" charset="0"/>
                <a:cs typeface="Arial" charset="0"/>
              </a:rPr>
              <a:t>toujours</a:t>
            </a:r>
            <a:r>
              <a:rPr lang="fr-CA" sz="1600" dirty="0">
                <a:latin typeface="Arial" charset="0"/>
                <a:cs typeface="Arial" charset="0"/>
              </a:rPr>
              <a:t> un PPSE.</a:t>
            </a:r>
          </a:p>
          <a:p>
            <a:pPr marL="538163" lvl="2" indent="-176213">
              <a:spcAft>
                <a:spcPts val="0"/>
              </a:spcAft>
              <a:buSzPct val="70000"/>
              <a:buFontTx/>
              <a:buChar char="o"/>
            </a:pPr>
            <a:r>
              <a:rPr lang="fr-CA" sz="1600" dirty="0">
                <a:latin typeface="Arial" charset="0"/>
                <a:cs typeface="Arial" charset="0"/>
              </a:rPr>
              <a:t>Le récepteur est un récepteur </a:t>
            </a:r>
            <a:r>
              <a:rPr lang="fr-CA" sz="1600" u="sng" dirty="0">
                <a:latin typeface="Arial" charset="0"/>
                <a:cs typeface="Arial" charset="0"/>
              </a:rPr>
              <a:t>nicotinique</a:t>
            </a:r>
            <a:r>
              <a:rPr lang="fr-CA" sz="1600" dirty="0">
                <a:latin typeface="Arial" charset="0"/>
                <a:cs typeface="Arial" charset="0"/>
              </a:rPr>
              <a:t>, </a:t>
            </a:r>
            <a:r>
              <a:rPr lang="fr-CA" sz="1600" u="sng" dirty="0">
                <a:latin typeface="Arial" charset="0"/>
                <a:cs typeface="Arial" charset="0"/>
              </a:rPr>
              <a:t>ionotrope</a:t>
            </a:r>
            <a:r>
              <a:rPr lang="fr-CA" sz="1600" dirty="0">
                <a:latin typeface="Arial" charset="0"/>
                <a:cs typeface="Arial" charset="0"/>
              </a:rPr>
              <a:t>.</a:t>
            </a:r>
          </a:p>
          <a:p>
            <a:pPr marL="538163" lvl="2" indent="-176213">
              <a:spcAft>
                <a:spcPts val="0"/>
              </a:spcAft>
              <a:buSzPct val="70000"/>
              <a:buFontTx/>
              <a:buChar char="o"/>
            </a:pPr>
            <a:r>
              <a:rPr lang="fr-CA" sz="1600" dirty="0">
                <a:latin typeface="Arial" charset="0"/>
                <a:cs typeface="Arial" charset="0"/>
              </a:rPr>
              <a:t>La liaison de l’ACh entraîne l’ouverture du canal, qui est perméable aux cations (Na</a:t>
            </a:r>
            <a:r>
              <a:rPr lang="fr-CA" sz="1600" baseline="30000" dirty="0">
                <a:latin typeface="Arial" charset="0"/>
                <a:cs typeface="Arial" charset="0"/>
              </a:rPr>
              <a:t>+</a:t>
            </a:r>
            <a:r>
              <a:rPr lang="fr-CA" sz="1600" dirty="0">
                <a:latin typeface="Arial" charset="0"/>
                <a:cs typeface="Arial" charset="0"/>
              </a:rPr>
              <a:t>, K</a:t>
            </a:r>
            <a:r>
              <a:rPr lang="fr-CA" sz="1600" baseline="30000" dirty="0">
                <a:latin typeface="Arial" charset="0"/>
                <a:cs typeface="Arial" charset="0"/>
              </a:rPr>
              <a:t>+</a:t>
            </a:r>
            <a:r>
              <a:rPr lang="fr-CA" sz="1600" dirty="0">
                <a:latin typeface="Arial" charset="0"/>
                <a:cs typeface="Arial" charset="0"/>
              </a:rPr>
              <a:t>); ceci a pour résultat une entrée nette d’ions Na</a:t>
            </a:r>
            <a:r>
              <a:rPr lang="fr-CA" sz="1600" baseline="30000" dirty="0">
                <a:latin typeface="Arial" charset="0"/>
                <a:cs typeface="Arial" charset="0"/>
              </a:rPr>
              <a:t>+</a:t>
            </a:r>
            <a:r>
              <a:rPr lang="fr-CA" sz="1600" dirty="0">
                <a:latin typeface="Arial" charset="0"/>
                <a:cs typeface="Arial" charset="0"/>
              </a:rPr>
              <a:t>.</a:t>
            </a:r>
          </a:p>
          <a:p>
            <a:pPr marL="715963" lvl="2" indent="-177800">
              <a:spcAft>
                <a:spcPts val="400"/>
              </a:spcAft>
              <a:buSzPct val="70000"/>
            </a:pPr>
            <a:r>
              <a:rPr lang="fr-CA" sz="1600" dirty="0">
                <a:latin typeface="Arial" charset="0"/>
                <a:cs typeface="Arial" charset="0"/>
                <a:sym typeface="Symbol" pitchFamily="18" charset="2"/>
              </a:rPr>
              <a:t></a:t>
            </a:r>
            <a:r>
              <a:rPr lang="fr-CA" sz="1600" dirty="0">
                <a:latin typeface="Arial" charset="0"/>
                <a:cs typeface="Arial" charset="0"/>
              </a:rPr>
              <a:t> Dépolarisation de la membrane.</a:t>
            </a:r>
          </a:p>
          <a:p>
            <a:pPr marL="361950" lvl="1" indent="-185738">
              <a:spcAft>
                <a:spcPct val="10000"/>
              </a:spcAft>
              <a:buSzPct val="75000"/>
              <a:buFont typeface="Wingdings" pitchFamily="2" charset="2"/>
              <a:buChar char="§"/>
            </a:pPr>
            <a:r>
              <a:rPr lang="fr-CA" sz="1600" u="sng" dirty="0">
                <a:latin typeface="Arial" charset="0"/>
                <a:cs typeface="Arial" charset="0"/>
              </a:rPr>
              <a:t>Un seul</a:t>
            </a:r>
            <a:r>
              <a:rPr lang="fr-CA" sz="1600" dirty="0">
                <a:latin typeface="Arial" charset="0"/>
                <a:cs typeface="Arial" charset="0"/>
              </a:rPr>
              <a:t> PPSE est suffisant pour atteindre le seuil d’excitation et de déclencher ainsi un potentiel d’action sur le sarcolemme.</a:t>
            </a:r>
            <a:endParaRPr lang="fr-CA" sz="1600" i="1" dirty="0">
              <a:latin typeface="Arial" charset="0"/>
              <a:cs typeface="Arial" charset="0"/>
            </a:endParaRPr>
          </a:p>
          <a:p>
            <a:pPr marL="538163" lvl="2" indent="-176213">
              <a:spcAft>
                <a:spcPct val="10000"/>
              </a:spcAft>
              <a:buSzPct val="70000"/>
              <a:buFontTx/>
              <a:buChar char="o"/>
            </a:pPr>
            <a:r>
              <a:rPr lang="fr-CA" sz="1600" b="1" i="1" dirty="0">
                <a:latin typeface="Arial" charset="0"/>
                <a:cs typeface="Arial" charset="0"/>
              </a:rPr>
              <a:t>Plaque motrice</a:t>
            </a:r>
            <a:r>
              <a:rPr lang="fr-CA" sz="1600" dirty="0">
                <a:latin typeface="Arial" charset="0"/>
                <a:cs typeface="Arial" charset="0"/>
              </a:rPr>
              <a:t>: région du sarcolemme qui forme la jonction neuromusculaire. La présence de </a:t>
            </a:r>
            <a:r>
              <a:rPr lang="fr-CA" sz="1600" i="1" dirty="0">
                <a:latin typeface="Arial" charset="0"/>
                <a:cs typeface="Arial" charset="0"/>
              </a:rPr>
              <a:t>replis jonctionnels </a:t>
            </a:r>
            <a:r>
              <a:rPr lang="fr-CA" sz="1600" dirty="0">
                <a:latin typeface="Arial" charset="0"/>
                <a:cs typeface="Arial" charset="0"/>
              </a:rPr>
              <a:t>assure une grande superficie de la plaque motrice avec une quantité appréciable (des millions) de récepteurs à l’ACh. Leurs ouvertures simultanées entraînent une entrée massive d’ions Na</a:t>
            </a:r>
            <a:r>
              <a:rPr lang="fr-CA" sz="1600" baseline="30000" dirty="0">
                <a:latin typeface="Arial" charset="0"/>
                <a:cs typeface="Arial" charset="0"/>
              </a:rPr>
              <a:t>+</a:t>
            </a:r>
            <a:r>
              <a:rPr lang="fr-CA" sz="1600" dirty="0">
                <a:latin typeface="Arial" charset="0"/>
                <a:cs typeface="Arial" charset="0"/>
              </a:rPr>
              <a:t>, ce qui amène le potentiel de membrane à des valeurs beaucoup plus positives que le seuil d’excitation.</a:t>
            </a:r>
          </a:p>
          <a:p>
            <a:pPr marL="803275" lvl="2" indent="-265113">
              <a:spcAft>
                <a:spcPts val="400"/>
              </a:spcAft>
              <a:buSzPct val="75000"/>
              <a:buFont typeface="Wingdings" pitchFamily="2" charset="2"/>
              <a:buNone/>
            </a:pPr>
            <a:r>
              <a:rPr lang="fr-CA" sz="1600" dirty="0">
                <a:latin typeface="Arial" charset="0"/>
                <a:cs typeface="Arial" charset="0"/>
                <a:sym typeface="Symbol" pitchFamily="18" charset="2"/>
              </a:rPr>
              <a:t></a:t>
            </a:r>
            <a:r>
              <a:rPr lang="fr-CA" sz="1600" dirty="0">
                <a:latin typeface="Arial" charset="0"/>
                <a:cs typeface="Arial" charset="0"/>
              </a:rPr>
              <a:t> Potentiel d’action.</a:t>
            </a:r>
          </a:p>
          <a:p>
            <a:pPr marL="361950" lvl="1" indent="-185738">
              <a:spcAft>
                <a:spcPct val="10000"/>
              </a:spcAft>
              <a:buSzPct val="75000"/>
              <a:buFont typeface="Wingdings" pitchFamily="2" charset="2"/>
              <a:buChar char="§"/>
            </a:pPr>
            <a:r>
              <a:rPr lang="fr-CA" sz="1600" dirty="0">
                <a:latin typeface="Arial" charset="0"/>
                <a:cs typeface="Arial" charset="0"/>
              </a:rPr>
              <a:t>La durée du PPSE est très brève parce que l’ACh est rapidement détruite par l’</a:t>
            </a:r>
            <a:r>
              <a:rPr lang="fr-CA" sz="1600" b="1" i="1" dirty="0">
                <a:latin typeface="Arial" charset="0"/>
                <a:cs typeface="Arial" charset="0"/>
              </a:rPr>
              <a:t>acétylcholinestérase</a:t>
            </a:r>
            <a:r>
              <a:rPr lang="fr-CA" sz="1600" dirty="0">
                <a:latin typeface="Arial" charset="0"/>
                <a:cs typeface="Arial" charset="0"/>
              </a:rPr>
              <a:t> présente sur la plaque motrice et dans la fente synaptique. Cette enzyme hydrolyse l’ACh en acétate et en choline, produits qui ne peuvent pas activer le récepteur de l’ACh</a:t>
            </a:r>
            <a:r>
              <a:rPr lang="en-CA" sz="1600" dirty="0">
                <a:latin typeface="Arial" charset="0"/>
                <a:cs typeface="Arial" charset="0"/>
              </a:rPr>
              <a:t>.</a:t>
            </a:r>
          </a:p>
        </p:txBody>
      </p:sp>
    </p:spTree>
    <p:extLst>
      <p:ext uri="{BB962C8B-B14F-4D97-AF65-F5344CB8AC3E}">
        <p14:creationId xmlns:p14="http://schemas.microsoft.com/office/powerpoint/2010/main" val="72612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32756" y="209602"/>
            <a:ext cx="8695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7325">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a:spcAft>
                <a:spcPct val="35000"/>
              </a:spcAft>
              <a:buSzPct val="120000"/>
              <a:buFontTx/>
              <a:buChar char="•"/>
            </a:pPr>
            <a:r>
              <a:rPr lang="fr-CA" sz="2000" b="1" u="sng" dirty="0">
                <a:latin typeface="Arial" charset="0"/>
                <a:cs typeface="Arial" charset="0"/>
              </a:rPr>
              <a:t>Caractéristiques particulières de la jonction neuromusculaire</a:t>
            </a:r>
            <a:r>
              <a:rPr lang="fr-CA" sz="2000" b="1" dirty="0">
                <a:latin typeface="Arial" charset="0"/>
                <a:cs typeface="Arial" charset="0"/>
              </a:rPr>
              <a:t>:</a:t>
            </a:r>
          </a:p>
        </p:txBody>
      </p:sp>
      <p:sp>
        <p:nvSpPr>
          <p:cNvPr id="3" name="Text Box 5"/>
          <p:cNvSpPr txBox="1">
            <a:spLocks noChangeArrowheads="1"/>
          </p:cNvSpPr>
          <p:nvPr/>
        </p:nvSpPr>
        <p:spPr bwMode="auto">
          <a:xfrm>
            <a:off x="385100" y="959214"/>
            <a:ext cx="8088283" cy="1400383"/>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0" indent="0">
              <a:spcBef>
                <a:spcPts val="600"/>
              </a:spcBef>
            </a:pPr>
            <a:r>
              <a:rPr lang="fr-CA" sz="1400" dirty="0">
                <a:solidFill>
                  <a:srgbClr val="FF0000"/>
                </a:solidFill>
                <a:latin typeface="Arial" charset="0"/>
                <a:cs typeface="Arial" charset="0"/>
              </a:rPr>
              <a:t>Plusieurs toxines puissantes agissent au niveau de la jonction musculaire. Prédisez les effets des trois toxines suivantes sur la contraction musculaire :</a:t>
            </a:r>
          </a:p>
          <a:p>
            <a:pPr marL="266700" indent="-266700">
              <a:spcBef>
                <a:spcPts val="600"/>
              </a:spcBef>
              <a:buAutoNum type="romanLcParenR"/>
            </a:pPr>
            <a:r>
              <a:rPr lang="fr-CA" sz="1400" dirty="0">
                <a:solidFill>
                  <a:srgbClr val="FF0000"/>
                </a:solidFill>
                <a:latin typeface="Arial" charset="0"/>
                <a:cs typeface="Arial" charset="0"/>
              </a:rPr>
              <a:t>La toxine botulique (qui est le </a:t>
            </a:r>
            <a:r>
              <a:rPr lang="fr-CA" sz="1400" dirty="0" err="1">
                <a:solidFill>
                  <a:srgbClr val="FF0000"/>
                </a:solidFill>
                <a:latin typeface="Arial" charset="0"/>
                <a:cs typeface="Arial" charset="0"/>
              </a:rPr>
              <a:t>Botox</a:t>
            </a:r>
            <a:r>
              <a:rPr lang="fr-CA" sz="1400" dirty="0">
                <a:solidFill>
                  <a:srgbClr val="FF0000"/>
                </a:solidFill>
                <a:latin typeface="Arial" charset="0"/>
                <a:cs typeface="Arial" charset="0"/>
              </a:rPr>
              <a:t>!), un inhibiteur de l’exocytose de l’acétylcholine.</a:t>
            </a:r>
          </a:p>
          <a:p>
            <a:pPr marL="266700" indent="-266700">
              <a:spcBef>
                <a:spcPts val="600"/>
              </a:spcBef>
              <a:buAutoNum type="romanLcParenR"/>
            </a:pPr>
            <a:r>
              <a:rPr lang="fr-CA" sz="1400" dirty="0">
                <a:solidFill>
                  <a:srgbClr val="FF0000"/>
                </a:solidFill>
                <a:latin typeface="Arial" charset="0"/>
                <a:cs typeface="Arial" charset="0"/>
              </a:rPr>
              <a:t>Le curare, un inhibiteur du récepteur nicotinique qui empêche sa liaison avec l’acétylcholine.</a:t>
            </a:r>
          </a:p>
          <a:p>
            <a:pPr marL="266700" indent="-266700">
              <a:spcBef>
                <a:spcPts val="600"/>
              </a:spcBef>
              <a:buAutoNum type="romanLcParenR"/>
            </a:pPr>
            <a:r>
              <a:rPr lang="fr-CA" sz="1400" dirty="0">
                <a:solidFill>
                  <a:srgbClr val="FF0000"/>
                </a:solidFill>
                <a:latin typeface="Arial" charset="0"/>
                <a:cs typeface="Arial" charset="0"/>
              </a:rPr>
              <a:t>La physostigmine, un inhibiteur de l’acétylcholinestérase.</a:t>
            </a:r>
          </a:p>
        </p:txBody>
      </p:sp>
    </p:spTree>
    <p:extLst>
      <p:ext uri="{BB962C8B-B14F-4D97-AF65-F5344CB8AC3E}">
        <p14:creationId xmlns:p14="http://schemas.microsoft.com/office/powerpoint/2010/main" val="155764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OLD_PC\backup\DriveD\michel\Marieb\HAP8e_IRDVD\Chapter_09\B_JPEG_Images_and_Tables\b_unlabeled\fIgure_09_09_0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4147" y="267285"/>
            <a:ext cx="7131822" cy="58387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0"/>
          <p:cNvSpPr txBox="1">
            <a:spLocks noChangeArrowheads="1"/>
          </p:cNvSpPr>
          <p:nvPr/>
        </p:nvSpPr>
        <p:spPr bwMode="auto">
          <a:xfrm>
            <a:off x="3347436" y="217964"/>
            <a:ext cx="4438533" cy="173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500" b="1" dirty="0">
                <a:latin typeface="Arial" charset="0"/>
                <a:cs typeface="Arial" charset="0"/>
              </a:rPr>
              <a:t>Déclenchement du potentiel d’action suite à la dépolarisation de la plaque motrice : </a:t>
            </a:r>
          </a:p>
          <a:p>
            <a:pPr algn="just">
              <a:spcBef>
                <a:spcPts val="300"/>
              </a:spcBef>
            </a:pPr>
            <a:r>
              <a:rPr lang="fr-CA" sz="1400" dirty="0">
                <a:latin typeface="Arial" charset="0"/>
                <a:cs typeface="Arial" charset="0"/>
              </a:rPr>
              <a:t>Le PPSE produit par l’ouverture des canaux sensibles à l’acétylcholine (</a:t>
            </a:r>
            <a:r>
              <a:rPr lang="fr-CA" sz="1600" dirty="0">
                <a:latin typeface="Arial" charset="0"/>
                <a:cs typeface="Arial" charset="0"/>
                <a:sym typeface="Wingdings 2" panose="05020102010507070707" pitchFamily="18" charset="2"/>
              </a:rPr>
              <a:t></a:t>
            </a:r>
            <a:r>
              <a:rPr lang="fr-CA" sz="1400" dirty="0">
                <a:latin typeface="Arial" charset="0"/>
                <a:cs typeface="Arial" charset="0"/>
              </a:rPr>
              <a:t>) déclenche à son tour l’ouverture de canaux à Na</a:t>
            </a:r>
            <a:r>
              <a:rPr lang="fr-CA" sz="1400" baseline="30000" dirty="0">
                <a:latin typeface="Arial" charset="0"/>
                <a:cs typeface="Arial" charset="0"/>
              </a:rPr>
              <a:t>+ </a:t>
            </a:r>
            <a:r>
              <a:rPr lang="fr-CA" sz="1400" dirty="0">
                <a:latin typeface="Arial" charset="0"/>
                <a:cs typeface="Arial" charset="0"/>
              </a:rPr>
              <a:t>voltage-dépendants (</a:t>
            </a:r>
            <a:r>
              <a:rPr lang="fr-CA" sz="1500" dirty="0">
                <a:latin typeface="Arial" charset="0"/>
                <a:cs typeface="Arial" charset="0"/>
                <a:sym typeface="Wingdings 2" panose="05020102010507070707" pitchFamily="18" charset="2"/>
              </a:rPr>
              <a:t></a:t>
            </a:r>
            <a:r>
              <a:rPr lang="fr-CA" sz="1400" dirty="0">
                <a:latin typeface="Arial" charset="0"/>
                <a:cs typeface="Arial" charset="0"/>
                <a:sym typeface="Wingdings 2" panose="05020102010507070707" pitchFamily="18" charset="2"/>
              </a:rPr>
              <a:t>)</a:t>
            </a:r>
            <a:r>
              <a:rPr lang="fr-CA" sz="1400" dirty="0">
                <a:latin typeface="Arial" charset="0"/>
                <a:cs typeface="Arial" charset="0"/>
              </a:rPr>
              <a:t> </a:t>
            </a:r>
            <a:r>
              <a:rPr lang="fr-CA" sz="1400" dirty="0">
                <a:latin typeface="Arial" charset="0"/>
                <a:cs typeface="Arial" charset="0"/>
                <a:sym typeface="Symbol"/>
              </a:rPr>
              <a:t> Potentiel d’action (</a:t>
            </a:r>
            <a:r>
              <a:rPr lang="fr-CA" sz="1500" dirty="0">
                <a:latin typeface="Arial" charset="0"/>
                <a:cs typeface="Arial" charset="0"/>
                <a:sym typeface="Wingdings 2" panose="05020102010507070707" pitchFamily="18" charset="2"/>
              </a:rPr>
              <a:t></a:t>
            </a:r>
            <a:r>
              <a:rPr lang="fr-CA" sz="1400" dirty="0">
                <a:latin typeface="Arial" charset="0"/>
                <a:cs typeface="Arial" charset="0"/>
                <a:sym typeface="Wingdings 2" panose="05020102010507070707" pitchFamily="18" charset="2"/>
              </a:rPr>
              <a:t>) </a:t>
            </a:r>
            <a:r>
              <a:rPr lang="fr-CA" sz="1400" dirty="0">
                <a:latin typeface="Arial" charset="0"/>
                <a:cs typeface="Arial" charset="0"/>
                <a:sym typeface="Symbol"/>
              </a:rPr>
              <a:t>qui se propage le long du sarcolemme en direction des extrémité de la cellule musculaire.</a:t>
            </a:r>
            <a:endParaRPr lang="fr-CA" sz="1400" dirty="0">
              <a:latin typeface="Arial" charset="0"/>
              <a:cs typeface="Arial" charset="0"/>
            </a:endParaRPr>
          </a:p>
        </p:txBody>
      </p:sp>
      <p:sp>
        <p:nvSpPr>
          <p:cNvPr id="5" name="ZoneTexte 4"/>
          <p:cNvSpPr txBox="1"/>
          <p:nvPr/>
        </p:nvSpPr>
        <p:spPr>
          <a:xfrm>
            <a:off x="2648397" y="2746535"/>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ACh</a:t>
            </a:r>
          </a:p>
        </p:txBody>
      </p:sp>
      <p:cxnSp>
        <p:nvCxnSpPr>
          <p:cNvPr id="8" name="Connecteur droit 7"/>
          <p:cNvCxnSpPr/>
          <p:nvPr/>
        </p:nvCxnSpPr>
        <p:spPr bwMode="auto">
          <a:xfrm flipV="1">
            <a:off x="2566620" y="2955582"/>
            <a:ext cx="148683" cy="1115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Connecteur droit 9"/>
          <p:cNvCxnSpPr/>
          <p:nvPr/>
        </p:nvCxnSpPr>
        <p:spPr bwMode="auto">
          <a:xfrm flipV="1">
            <a:off x="2815663" y="2955582"/>
            <a:ext cx="0" cy="557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ZoneTexte 12"/>
          <p:cNvSpPr txBox="1"/>
          <p:nvPr/>
        </p:nvSpPr>
        <p:spPr>
          <a:xfrm>
            <a:off x="1282399" y="3678719"/>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Na</a:t>
            </a:r>
            <a:r>
              <a:rPr lang="fr-CA" sz="1100" b="1" baseline="30000" dirty="0">
                <a:latin typeface="Calibri" pitchFamily="34" charset="0"/>
                <a:cs typeface="Calibri" pitchFamily="34" charset="0"/>
              </a:rPr>
              <a:t>+</a:t>
            </a:r>
          </a:p>
        </p:txBody>
      </p:sp>
      <p:sp>
        <p:nvSpPr>
          <p:cNvPr id="14" name="ZoneTexte 13"/>
          <p:cNvSpPr txBox="1"/>
          <p:nvPr/>
        </p:nvSpPr>
        <p:spPr>
          <a:xfrm>
            <a:off x="1557464" y="4533648"/>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K</a:t>
            </a:r>
            <a:r>
              <a:rPr lang="fr-CA" sz="1100" b="1" baseline="30000" dirty="0">
                <a:latin typeface="Calibri" pitchFamily="34" charset="0"/>
                <a:cs typeface="Calibri" pitchFamily="34" charset="0"/>
              </a:rPr>
              <a:t>+</a:t>
            </a:r>
            <a:endParaRPr lang="fr-CA" sz="1100" b="1" dirty="0">
              <a:latin typeface="Calibri" pitchFamily="34" charset="0"/>
              <a:cs typeface="Calibri" pitchFamily="34" charset="0"/>
            </a:endParaRPr>
          </a:p>
        </p:txBody>
      </p:sp>
      <p:sp>
        <p:nvSpPr>
          <p:cNvPr id="15" name="ZoneTexte 14"/>
          <p:cNvSpPr txBox="1"/>
          <p:nvPr/>
        </p:nvSpPr>
        <p:spPr>
          <a:xfrm>
            <a:off x="2862155" y="3310729"/>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Na</a:t>
            </a:r>
            <a:r>
              <a:rPr lang="fr-CA" sz="1100" b="1" baseline="30000" dirty="0">
                <a:latin typeface="Calibri" pitchFamily="34" charset="0"/>
                <a:cs typeface="Calibri" pitchFamily="34" charset="0"/>
              </a:rPr>
              <a:t>+</a:t>
            </a:r>
          </a:p>
        </p:txBody>
      </p:sp>
      <p:sp>
        <p:nvSpPr>
          <p:cNvPr id="16" name="ZoneTexte 15"/>
          <p:cNvSpPr txBox="1"/>
          <p:nvPr/>
        </p:nvSpPr>
        <p:spPr>
          <a:xfrm>
            <a:off x="2799818" y="4202828"/>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K</a:t>
            </a:r>
            <a:r>
              <a:rPr lang="fr-CA" sz="1100" b="1" baseline="30000" dirty="0">
                <a:latin typeface="Calibri" pitchFamily="34" charset="0"/>
                <a:cs typeface="Calibri" pitchFamily="34" charset="0"/>
              </a:rPr>
              <a:t>+</a:t>
            </a:r>
            <a:endParaRPr lang="fr-CA" sz="1100" b="1" dirty="0">
              <a:latin typeface="Calibri" pitchFamily="34" charset="0"/>
              <a:cs typeface="Calibri" pitchFamily="34" charset="0"/>
            </a:endParaRPr>
          </a:p>
        </p:txBody>
      </p:sp>
      <p:sp>
        <p:nvSpPr>
          <p:cNvPr id="17" name="ZoneTexte 16"/>
          <p:cNvSpPr txBox="1"/>
          <p:nvPr/>
        </p:nvSpPr>
        <p:spPr>
          <a:xfrm>
            <a:off x="3748528" y="2184454"/>
            <a:ext cx="1397620" cy="411257"/>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Canal à Na</a:t>
            </a:r>
            <a:r>
              <a:rPr lang="fr-CA" sz="1100" b="1" baseline="30000" dirty="0">
                <a:latin typeface="Calibri" pitchFamily="34" charset="0"/>
                <a:cs typeface="Calibri" pitchFamily="34" charset="0"/>
              </a:rPr>
              <a:t>+</a:t>
            </a:r>
            <a:r>
              <a:rPr lang="fr-CA" sz="1100" b="1" dirty="0">
                <a:latin typeface="Calibri" pitchFamily="34" charset="0"/>
                <a:cs typeface="Calibri" pitchFamily="34" charset="0"/>
              </a:rPr>
              <a:t> voltage-dépendant (ouvert)</a:t>
            </a:r>
            <a:endParaRPr lang="fr-CA" sz="1100" b="1" baseline="30000" dirty="0">
              <a:latin typeface="Calibri" pitchFamily="34" charset="0"/>
              <a:cs typeface="Calibri" pitchFamily="34" charset="0"/>
            </a:endParaRPr>
          </a:p>
        </p:txBody>
      </p:sp>
      <p:cxnSp>
        <p:nvCxnSpPr>
          <p:cNvPr id="19" name="Connecteur droit 18"/>
          <p:cNvCxnSpPr/>
          <p:nvPr/>
        </p:nvCxnSpPr>
        <p:spPr bwMode="auto">
          <a:xfrm>
            <a:off x="4789307" y="2566318"/>
            <a:ext cx="314243" cy="112509"/>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22" name="ZoneTexte 21"/>
          <p:cNvSpPr txBox="1"/>
          <p:nvPr/>
        </p:nvSpPr>
        <p:spPr>
          <a:xfrm>
            <a:off x="5482691" y="2202324"/>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Na</a:t>
            </a:r>
            <a:r>
              <a:rPr lang="fr-CA" sz="1100" b="1" baseline="30000" dirty="0">
                <a:latin typeface="Calibri" pitchFamily="34" charset="0"/>
                <a:cs typeface="Calibri" pitchFamily="34" charset="0"/>
              </a:rPr>
              <a:t>+</a:t>
            </a:r>
          </a:p>
        </p:txBody>
      </p:sp>
      <p:cxnSp>
        <p:nvCxnSpPr>
          <p:cNvPr id="23" name="Connecteur droit 22"/>
          <p:cNvCxnSpPr/>
          <p:nvPr/>
        </p:nvCxnSpPr>
        <p:spPr bwMode="auto">
          <a:xfrm flipV="1">
            <a:off x="5450944" y="2367701"/>
            <a:ext cx="101365" cy="5211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ZoneTexte 25"/>
          <p:cNvSpPr txBox="1"/>
          <p:nvPr/>
        </p:nvSpPr>
        <p:spPr>
          <a:xfrm>
            <a:off x="6484991" y="2191887"/>
            <a:ext cx="1397620" cy="411257"/>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Canal à K</a:t>
            </a:r>
            <a:r>
              <a:rPr lang="fr-CA" sz="1100" b="1" baseline="30000" dirty="0">
                <a:latin typeface="Calibri" pitchFamily="34" charset="0"/>
                <a:cs typeface="Calibri" pitchFamily="34" charset="0"/>
              </a:rPr>
              <a:t>+</a:t>
            </a:r>
            <a:r>
              <a:rPr lang="fr-CA" sz="1100" b="1" dirty="0">
                <a:latin typeface="Calibri" pitchFamily="34" charset="0"/>
                <a:cs typeface="Calibri" pitchFamily="34" charset="0"/>
              </a:rPr>
              <a:t> voltage-dépendant (fermé)</a:t>
            </a:r>
            <a:endParaRPr lang="fr-CA" sz="1100" b="1" baseline="30000" dirty="0">
              <a:latin typeface="Calibri" pitchFamily="34" charset="0"/>
              <a:cs typeface="Calibri" pitchFamily="34" charset="0"/>
            </a:endParaRPr>
          </a:p>
        </p:txBody>
      </p:sp>
      <p:cxnSp>
        <p:nvCxnSpPr>
          <p:cNvPr id="27" name="Connecteur droit 26"/>
          <p:cNvCxnSpPr/>
          <p:nvPr/>
        </p:nvCxnSpPr>
        <p:spPr bwMode="auto">
          <a:xfrm flipV="1">
            <a:off x="6369063" y="2566318"/>
            <a:ext cx="314243" cy="15240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30" name="ZoneTexte 29"/>
          <p:cNvSpPr txBox="1"/>
          <p:nvPr/>
        </p:nvSpPr>
        <p:spPr>
          <a:xfrm>
            <a:off x="6484991" y="3142626"/>
            <a:ext cx="410586" cy="241980"/>
          </a:xfrm>
          <a:prstGeom prst="rect">
            <a:avLst/>
          </a:prstGeom>
          <a:noFill/>
        </p:spPr>
        <p:txBody>
          <a:bodyPr wrap="square" lIns="0" tIns="36000" rIns="0" bIns="36000" rtlCol="0">
            <a:spAutoFit/>
          </a:bodyPr>
          <a:lstStyle/>
          <a:p>
            <a:pPr algn="ctr"/>
            <a:r>
              <a:rPr lang="fr-CA" sz="1100" b="1" dirty="0">
                <a:latin typeface="Calibri" pitchFamily="34" charset="0"/>
                <a:cs typeface="Calibri" pitchFamily="34" charset="0"/>
              </a:rPr>
              <a:t>K</a:t>
            </a:r>
            <a:r>
              <a:rPr lang="fr-CA" sz="1100" b="1" baseline="30000" dirty="0">
                <a:latin typeface="Calibri" pitchFamily="34" charset="0"/>
                <a:cs typeface="Calibri" pitchFamily="34" charset="0"/>
              </a:rPr>
              <a:t>+</a:t>
            </a:r>
          </a:p>
        </p:txBody>
      </p:sp>
      <p:cxnSp>
        <p:nvCxnSpPr>
          <p:cNvPr id="31" name="Connecteur droit 30"/>
          <p:cNvCxnSpPr/>
          <p:nvPr/>
        </p:nvCxnSpPr>
        <p:spPr bwMode="auto">
          <a:xfrm flipV="1">
            <a:off x="6441742" y="3271050"/>
            <a:ext cx="154061" cy="3725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 Box 4"/>
          <p:cNvSpPr txBox="1">
            <a:spLocks noChangeArrowheads="1"/>
          </p:cNvSpPr>
          <p:nvPr/>
        </p:nvSpPr>
        <p:spPr bwMode="auto">
          <a:xfrm>
            <a:off x="672799" y="5730827"/>
            <a:ext cx="1219200" cy="31115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b="1" dirty="0">
                <a:solidFill>
                  <a:schemeClr val="accent2"/>
                </a:solidFill>
                <a:latin typeface="Arial" charset="0"/>
              </a:rPr>
              <a:t>Figure 9.8</a:t>
            </a:r>
          </a:p>
        </p:txBody>
      </p:sp>
      <p:sp>
        <p:nvSpPr>
          <p:cNvPr id="20" name="ZoneTexte 19"/>
          <p:cNvSpPr txBox="1"/>
          <p:nvPr/>
        </p:nvSpPr>
        <p:spPr>
          <a:xfrm>
            <a:off x="2570000" y="4229838"/>
            <a:ext cx="413896" cy="400110"/>
          </a:xfrm>
          <a:prstGeom prst="rect">
            <a:avLst/>
          </a:prstGeom>
          <a:noFill/>
        </p:spPr>
        <p:txBody>
          <a:bodyPr wrap="none" rtlCol="0">
            <a:spAutoFit/>
          </a:bodyPr>
          <a:lstStyle/>
          <a:p>
            <a:r>
              <a:rPr lang="fr-CA" sz="2000" dirty="0">
                <a:sym typeface="Wingdings 2"/>
              </a:rPr>
              <a:t></a:t>
            </a:r>
            <a:endParaRPr lang="fr-CA" sz="2000" dirty="0"/>
          </a:p>
        </p:txBody>
      </p:sp>
      <p:sp>
        <p:nvSpPr>
          <p:cNvPr id="21" name="ZoneTexte 20"/>
          <p:cNvSpPr txBox="1"/>
          <p:nvPr/>
        </p:nvSpPr>
        <p:spPr>
          <a:xfrm>
            <a:off x="5018591" y="3429000"/>
            <a:ext cx="413896" cy="400110"/>
          </a:xfrm>
          <a:prstGeom prst="rect">
            <a:avLst/>
          </a:prstGeom>
          <a:noFill/>
        </p:spPr>
        <p:txBody>
          <a:bodyPr wrap="none" rtlCol="0">
            <a:spAutoFit/>
          </a:bodyPr>
          <a:lstStyle/>
          <a:p>
            <a:r>
              <a:rPr lang="fr-CA" sz="2000" dirty="0">
                <a:sym typeface="Wingdings 2"/>
              </a:rPr>
              <a:t></a:t>
            </a:r>
            <a:endParaRPr lang="fr-CA" sz="2000" dirty="0"/>
          </a:p>
        </p:txBody>
      </p:sp>
      <p:sp>
        <p:nvSpPr>
          <p:cNvPr id="24" name="ZoneTexte 23"/>
          <p:cNvSpPr txBox="1"/>
          <p:nvPr/>
        </p:nvSpPr>
        <p:spPr>
          <a:xfrm>
            <a:off x="6112288" y="3585094"/>
            <a:ext cx="413896" cy="400110"/>
          </a:xfrm>
          <a:prstGeom prst="rect">
            <a:avLst/>
          </a:prstGeom>
          <a:noFill/>
        </p:spPr>
        <p:txBody>
          <a:bodyPr wrap="none" rtlCol="0">
            <a:spAutoFit/>
          </a:bodyPr>
          <a:lstStyle/>
          <a:p>
            <a:r>
              <a:rPr lang="fr-CA" sz="2000" dirty="0">
                <a:sym typeface="Wingdings 2"/>
              </a:rPr>
              <a:t></a:t>
            </a:r>
            <a:endParaRPr lang="fr-CA" sz="2000" dirty="0"/>
          </a:p>
        </p:txBody>
      </p:sp>
    </p:spTree>
    <p:extLst>
      <p:ext uri="{BB962C8B-B14F-4D97-AF65-F5344CB8AC3E}">
        <p14:creationId xmlns:p14="http://schemas.microsoft.com/office/powerpoint/2010/main" val="284444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ext Box 12"/>
          <p:cNvSpPr txBox="1">
            <a:spLocks noChangeArrowheads="1"/>
          </p:cNvSpPr>
          <p:nvPr/>
        </p:nvSpPr>
        <p:spPr bwMode="auto">
          <a:xfrm>
            <a:off x="567637" y="551324"/>
            <a:ext cx="8259149" cy="807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12713" indent="-112713">
              <a:tabLst>
                <a:tab pos="6361113" algn="l"/>
              </a:tabLst>
              <a:defRPr>
                <a:solidFill>
                  <a:schemeClr val="tx1"/>
                </a:solidFill>
                <a:latin typeface="Times New Roman" pitchFamily="18" charset="0"/>
              </a:defRPr>
            </a:lvl1pPr>
            <a:lvl2pPr marL="742950" indent="-285750">
              <a:tabLst>
                <a:tab pos="6361113" algn="l"/>
              </a:tabLst>
              <a:defRPr>
                <a:solidFill>
                  <a:schemeClr val="tx1"/>
                </a:solidFill>
                <a:latin typeface="Times New Roman" pitchFamily="18" charset="0"/>
              </a:defRPr>
            </a:lvl2pPr>
            <a:lvl3pPr marL="1143000" indent="-228600">
              <a:tabLst>
                <a:tab pos="6361113" algn="l"/>
              </a:tabLst>
              <a:defRPr>
                <a:solidFill>
                  <a:schemeClr val="tx1"/>
                </a:solidFill>
                <a:latin typeface="Times New Roman" pitchFamily="18" charset="0"/>
              </a:defRPr>
            </a:lvl3pPr>
            <a:lvl4pPr marL="1600200" indent="-228600">
              <a:tabLst>
                <a:tab pos="6361113" algn="l"/>
              </a:tabLst>
              <a:defRPr>
                <a:solidFill>
                  <a:schemeClr val="tx1"/>
                </a:solidFill>
                <a:latin typeface="Times New Roman" pitchFamily="18" charset="0"/>
              </a:defRPr>
            </a:lvl4pPr>
            <a:lvl5pPr marL="2057400" indent="-228600">
              <a:tabLst>
                <a:tab pos="6361113" algn="l"/>
              </a:tabLst>
              <a:defRPr>
                <a:solidFill>
                  <a:schemeClr val="tx1"/>
                </a:solidFill>
                <a:latin typeface="Times New Roman" pitchFamily="18" charset="0"/>
              </a:defRPr>
            </a:lvl5pPr>
            <a:lvl6pPr marL="2514600" indent="-228600" eaLnBrk="0" fontAlgn="base" hangingPunct="0">
              <a:spcBef>
                <a:spcPct val="0"/>
              </a:spcBef>
              <a:spcAft>
                <a:spcPct val="0"/>
              </a:spcAft>
              <a:tabLst>
                <a:tab pos="6361113" algn="l"/>
              </a:tabLst>
              <a:defRPr>
                <a:solidFill>
                  <a:schemeClr val="tx1"/>
                </a:solidFill>
                <a:latin typeface="Times New Roman" pitchFamily="18" charset="0"/>
              </a:defRPr>
            </a:lvl6pPr>
            <a:lvl7pPr marL="2971800" indent="-228600" eaLnBrk="0" fontAlgn="base" hangingPunct="0">
              <a:spcBef>
                <a:spcPct val="0"/>
              </a:spcBef>
              <a:spcAft>
                <a:spcPct val="0"/>
              </a:spcAft>
              <a:tabLst>
                <a:tab pos="6361113" algn="l"/>
              </a:tabLst>
              <a:defRPr>
                <a:solidFill>
                  <a:schemeClr val="tx1"/>
                </a:solidFill>
                <a:latin typeface="Times New Roman" pitchFamily="18" charset="0"/>
              </a:defRPr>
            </a:lvl7pPr>
            <a:lvl8pPr marL="3429000" indent="-228600" eaLnBrk="0" fontAlgn="base" hangingPunct="0">
              <a:spcBef>
                <a:spcPct val="0"/>
              </a:spcBef>
              <a:spcAft>
                <a:spcPct val="0"/>
              </a:spcAft>
              <a:tabLst>
                <a:tab pos="6361113" algn="l"/>
              </a:tabLst>
              <a:defRPr>
                <a:solidFill>
                  <a:schemeClr val="tx1"/>
                </a:solidFill>
                <a:latin typeface="Times New Roman" pitchFamily="18" charset="0"/>
              </a:defRPr>
            </a:lvl8pPr>
            <a:lvl9pPr marL="3886200" indent="-228600" eaLnBrk="0" fontAlgn="base" hangingPunct="0">
              <a:spcBef>
                <a:spcPct val="0"/>
              </a:spcBef>
              <a:spcAft>
                <a:spcPct val="0"/>
              </a:spcAft>
              <a:tabLst>
                <a:tab pos="6361113" algn="l"/>
              </a:tabLst>
              <a:defRPr>
                <a:solidFill>
                  <a:schemeClr val="tx1"/>
                </a:solidFill>
                <a:latin typeface="Times New Roman" pitchFamily="18" charset="0"/>
              </a:defRPr>
            </a:lvl9pPr>
          </a:lstStyle>
          <a:p>
            <a:pPr marL="0" indent="0">
              <a:spcAft>
                <a:spcPts val="0"/>
              </a:spcAft>
            </a:pPr>
            <a:r>
              <a:rPr lang="fr-CA" sz="1600" dirty="0">
                <a:latin typeface="Arial" charset="0"/>
                <a:cs typeface="Arial" charset="0"/>
              </a:rPr>
              <a:t>Couplage entre le stimulus électrique (potentiel d’action) et la contraction.</a:t>
            </a:r>
          </a:p>
          <a:p>
            <a:pPr marL="0" indent="0">
              <a:spcBef>
                <a:spcPts val="300"/>
              </a:spcBef>
              <a:spcAft>
                <a:spcPts val="0"/>
              </a:spcAft>
            </a:pPr>
            <a:r>
              <a:rPr lang="fr-FR" sz="1400" b="0" i="0" dirty="0">
                <a:solidFill>
                  <a:srgbClr val="000000"/>
                </a:solidFill>
                <a:effectLst/>
                <a:latin typeface="Arial" panose="020B0604020202020204" pitchFamily="34" charset="0"/>
              </a:rPr>
              <a:t>Ce couplage se fait par l’intermédiaire des ions Ca</a:t>
            </a:r>
            <a:r>
              <a:rPr lang="fr-FR" sz="1400" b="0" i="0" baseline="30000" dirty="0">
                <a:solidFill>
                  <a:srgbClr val="000000"/>
                </a:solidFill>
                <a:effectLst/>
                <a:latin typeface="Arial" panose="020B0604020202020204" pitchFamily="34" charset="0"/>
              </a:rPr>
              <a:t>2+</a:t>
            </a:r>
            <a:r>
              <a:rPr lang="fr-FR" sz="1400" b="0" i="0" dirty="0">
                <a:solidFill>
                  <a:srgbClr val="000000"/>
                </a:solidFill>
                <a:effectLst/>
                <a:latin typeface="Arial" panose="020B0604020202020204" pitchFamily="34" charset="0"/>
              </a:rPr>
              <a:t> libérés par le RS lorsque le potentiel d’action se propage dans les tubules T. Les étapes successives sont décrites dans les figures ci-dessous.</a:t>
            </a:r>
            <a:endParaRPr lang="fr-CA" sz="1400" dirty="0">
              <a:latin typeface="Arial" charset="0"/>
              <a:cs typeface="Arial" charset="0"/>
            </a:endParaRPr>
          </a:p>
        </p:txBody>
      </p:sp>
      <p:sp>
        <p:nvSpPr>
          <p:cNvPr id="5" name="Rectangle 2"/>
          <p:cNvSpPr txBox="1">
            <a:spLocks noChangeArrowheads="1"/>
          </p:cNvSpPr>
          <p:nvPr/>
        </p:nvSpPr>
        <p:spPr bwMode="auto">
          <a:xfrm>
            <a:off x="221900" y="179698"/>
            <a:ext cx="7256849"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a:lstStyle>
          <a:p>
            <a:pPr marL="357188" indent="-357188" eaLnBrk="1" hangingPunct="1">
              <a:buNone/>
            </a:pPr>
            <a:r>
              <a:rPr lang="fr-CA" sz="2200" b="1" dirty="0">
                <a:latin typeface="+mj-lt"/>
              </a:rPr>
              <a:t>2.	</a:t>
            </a:r>
            <a:r>
              <a:rPr lang="fr-CA" sz="2200" b="1" u="sng" dirty="0">
                <a:latin typeface="+mj-lt"/>
              </a:rPr>
              <a:t>LE COUPLAGE EXCITATION-CONTRACTION</a:t>
            </a:r>
            <a:r>
              <a:rPr lang="fr-CA" sz="2200" b="1" dirty="0">
                <a:latin typeface="+mj-lt"/>
              </a:rPr>
              <a:t> :</a:t>
            </a:r>
            <a:endParaRPr lang="fr-CA" sz="2200" b="1" u="sng" dirty="0">
              <a:latin typeface="+mj-lt"/>
            </a:endParaRPr>
          </a:p>
        </p:txBody>
      </p:sp>
      <p:pic>
        <p:nvPicPr>
          <p:cNvPr id="9" name="Espace réservé du contenu 4">
            <a:extLst>
              <a:ext uri="{FF2B5EF4-FFF2-40B4-BE49-F238E27FC236}">
                <a16:creationId xmlns:a16="http://schemas.microsoft.com/office/drawing/2014/main" id="{1B6135EB-16B6-4F9C-98E7-F9C17BF3D7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7215" y="1551689"/>
            <a:ext cx="4193513" cy="4665375"/>
          </a:xfrm>
          <a:prstGeom prst="rect">
            <a:avLst/>
          </a:prstGeom>
        </p:spPr>
      </p:pic>
      <p:pic>
        <p:nvPicPr>
          <p:cNvPr id="10" name="Espace réservé du contenu 4">
            <a:extLst>
              <a:ext uri="{FF2B5EF4-FFF2-40B4-BE49-F238E27FC236}">
                <a16:creationId xmlns:a16="http://schemas.microsoft.com/office/drawing/2014/main" id="{1810575E-BD7C-45F6-BA89-AA9CD24A87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9"/>
          <a:stretch/>
        </p:blipFill>
        <p:spPr>
          <a:xfrm>
            <a:off x="4633273" y="1384891"/>
            <a:ext cx="4193513" cy="4832173"/>
          </a:xfrm>
          <a:prstGeom prst="rect">
            <a:avLst/>
          </a:prstGeom>
        </p:spPr>
      </p:pic>
      <p:sp>
        <p:nvSpPr>
          <p:cNvPr id="6" name="Text Box 4"/>
          <p:cNvSpPr txBox="1">
            <a:spLocks noChangeArrowheads="1"/>
          </p:cNvSpPr>
          <p:nvPr/>
        </p:nvSpPr>
        <p:spPr bwMode="auto">
          <a:xfrm>
            <a:off x="398052" y="5886451"/>
            <a:ext cx="1219200" cy="31115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b="1" dirty="0">
                <a:solidFill>
                  <a:schemeClr val="accent2"/>
                </a:solidFill>
                <a:latin typeface="Arial" charset="0"/>
              </a:rPr>
              <a:t>Zoom 9.2</a:t>
            </a:r>
          </a:p>
        </p:txBody>
      </p:sp>
    </p:spTree>
    <p:extLst>
      <p:ext uri="{BB962C8B-B14F-4D97-AF65-F5344CB8AC3E}">
        <p14:creationId xmlns:p14="http://schemas.microsoft.com/office/powerpoint/2010/main" val="166296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w2.erpi.com/cw/marieb/userfiles/02_Fig_9_1_p_3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353" y="1099110"/>
            <a:ext cx="7807656" cy="4696780"/>
          </a:xfrm>
          <a:prstGeom prst="rect">
            <a:avLst/>
          </a:prstGeom>
          <a:noFill/>
        </p:spPr>
      </p:pic>
      <p:sp>
        <p:nvSpPr>
          <p:cNvPr id="6146" name="Rectangle 10"/>
          <p:cNvSpPr>
            <a:spLocks noGrp="1" noChangeArrowheads="1"/>
          </p:cNvSpPr>
          <p:nvPr>
            <p:ph type="title"/>
          </p:nvPr>
        </p:nvSpPr>
        <p:spPr>
          <a:xfrm>
            <a:off x="231775" y="206374"/>
            <a:ext cx="8680450" cy="1094525"/>
          </a:xfrm>
          <a:noFill/>
        </p:spPr>
        <p:txBody>
          <a:bodyPr/>
          <a:lstStyle/>
          <a:p>
            <a:pPr eaLnBrk="1" hangingPunct="1"/>
            <a:r>
              <a:rPr lang="en-CA" sz="3200" dirty="0">
                <a:solidFill>
                  <a:schemeClr val="accent2"/>
                </a:solidFill>
              </a:rPr>
              <a:t>3.2.2   LES MUSCLES SQUELETTIQUES</a:t>
            </a:r>
            <a:br>
              <a:rPr lang="en-CA" sz="2800" dirty="0">
                <a:solidFill>
                  <a:schemeClr val="accent2"/>
                </a:solidFill>
              </a:rPr>
            </a:br>
            <a:br>
              <a:rPr lang="en-CA" sz="800" dirty="0">
                <a:solidFill>
                  <a:schemeClr val="accent2"/>
                </a:solidFill>
              </a:rPr>
            </a:br>
            <a:r>
              <a:rPr lang="en-CA" sz="2200" dirty="0">
                <a:solidFill>
                  <a:schemeClr val="accent2"/>
                </a:solidFill>
                <a:sym typeface="Symbol" pitchFamily="18" charset="2"/>
              </a:rPr>
              <a:t>1.  </a:t>
            </a:r>
            <a:r>
              <a:rPr lang="en-CA" sz="2200" u="sng" dirty="0">
                <a:solidFill>
                  <a:schemeClr val="accent2"/>
                </a:solidFill>
              </a:rPr>
              <a:t>ANATOMIE MACROSCOPIQUE</a:t>
            </a:r>
            <a:endParaRPr lang="en-US" sz="2200" u="sng" dirty="0">
              <a:solidFill>
                <a:schemeClr val="accent2"/>
              </a:solidFill>
            </a:endParaRPr>
          </a:p>
        </p:txBody>
      </p:sp>
      <p:sp>
        <p:nvSpPr>
          <p:cNvPr id="6148" name="Text Box 3"/>
          <p:cNvSpPr txBox="1">
            <a:spLocks noChangeArrowheads="1"/>
          </p:cNvSpPr>
          <p:nvPr/>
        </p:nvSpPr>
        <p:spPr bwMode="auto">
          <a:xfrm>
            <a:off x="7861789" y="5751042"/>
            <a:ext cx="1050436" cy="30510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sz="half" idx="1"/>
          </p:nvPr>
        </p:nvSpPr>
        <p:spPr>
          <a:xfrm>
            <a:off x="178673" y="754609"/>
            <a:ext cx="3191340" cy="357188"/>
          </a:xfrm>
          <a:noFill/>
        </p:spPr>
        <p:txBody>
          <a:bodyPr tIns="0" bIns="0"/>
          <a:lstStyle/>
          <a:p>
            <a:pPr marL="357188" indent="-357188" eaLnBrk="1" hangingPunct="1">
              <a:spcAft>
                <a:spcPct val="25000"/>
              </a:spcAft>
              <a:buClr>
                <a:schemeClr val="tx1"/>
              </a:buClr>
              <a:buSzPct val="120000"/>
              <a:buNone/>
            </a:pPr>
            <a:r>
              <a:rPr lang="fr-CA" sz="2200" b="1" dirty="0">
                <a:latin typeface="Arial" charset="0"/>
                <a:cs typeface="Arial" charset="0"/>
              </a:rPr>
              <a:t>1.	</a:t>
            </a:r>
            <a:r>
              <a:rPr lang="fr-CA" sz="2200" b="1" u="sng" dirty="0">
                <a:latin typeface="Arial" charset="0"/>
                <a:cs typeface="Arial" charset="0"/>
              </a:rPr>
              <a:t>UNITÉS MOTRICES</a:t>
            </a:r>
            <a:endParaRPr lang="fr-CA" sz="2200" u="sng" dirty="0"/>
          </a:p>
        </p:txBody>
      </p:sp>
      <p:sp>
        <p:nvSpPr>
          <p:cNvPr id="3076" name="Rectangle 3"/>
          <p:cNvSpPr>
            <a:spLocks noChangeArrowheads="1"/>
          </p:cNvSpPr>
          <p:nvPr/>
        </p:nvSpPr>
        <p:spPr bwMode="auto">
          <a:xfrm>
            <a:off x="245748" y="225814"/>
            <a:ext cx="8846634"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p>
            <a:pPr marL="444500" indent="-444500" eaLnBrk="1" hangingPunct="1">
              <a:lnSpc>
                <a:spcPct val="90000"/>
              </a:lnSpc>
            </a:pPr>
            <a:r>
              <a:rPr lang="en-CA" sz="2700" b="1" dirty="0">
                <a:solidFill>
                  <a:schemeClr val="accent2"/>
                </a:solidFill>
                <a:latin typeface="Arial" charset="0"/>
              </a:rPr>
              <a:t>3.2.4	</a:t>
            </a:r>
            <a:r>
              <a:rPr lang="fr-CA" sz="2700" b="1" dirty="0">
                <a:solidFill>
                  <a:schemeClr val="accent2"/>
                </a:solidFill>
                <a:latin typeface="Arial" charset="0"/>
              </a:rPr>
              <a:t>PROPRIÉTÉS DES MUSCLES SQUELETTIQUES</a:t>
            </a:r>
          </a:p>
        </p:txBody>
      </p:sp>
      <p:grpSp>
        <p:nvGrpSpPr>
          <p:cNvPr id="10" name="Group 9"/>
          <p:cNvGrpSpPr/>
          <p:nvPr/>
        </p:nvGrpSpPr>
        <p:grpSpPr>
          <a:xfrm>
            <a:off x="221226" y="1413296"/>
            <a:ext cx="8531978" cy="4765981"/>
            <a:chOff x="172066" y="1574289"/>
            <a:chExt cx="8920316" cy="5018240"/>
          </a:xfrm>
        </p:grpSpPr>
        <p:pic>
          <p:nvPicPr>
            <p:cNvPr id="3106" name="Picture 34" descr="http://cw2.erpi.com/cw/marieb/userfiles/15_Fig_9_13_p_3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066" y="1574289"/>
              <a:ext cx="8920316" cy="4954984"/>
            </a:xfrm>
            <a:prstGeom prst="rect">
              <a:avLst/>
            </a:prstGeom>
            <a:noFill/>
          </p:spPr>
        </p:pic>
        <p:sp>
          <p:nvSpPr>
            <p:cNvPr id="9" name="Rectangle 8"/>
            <p:cNvSpPr/>
            <p:nvPr/>
          </p:nvSpPr>
          <p:spPr bwMode="auto">
            <a:xfrm>
              <a:off x="6651523" y="5980471"/>
              <a:ext cx="2271251" cy="61205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grpSp>
      <p:sp>
        <p:nvSpPr>
          <p:cNvPr id="3078" name="Text Box 10"/>
          <p:cNvSpPr txBox="1">
            <a:spLocks noChangeArrowheads="1"/>
          </p:cNvSpPr>
          <p:nvPr/>
        </p:nvSpPr>
        <p:spPr bwMode="auto">
          <a:xfrm>
            <a:off x="7350880" y="5858164"/>
            <a:ext cx="1184275" cy="314325"/>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9.10</a:t>
            </a:r>
          </a:p>
        </p:txBody>
      </p:sp>
      <p:sp>
        <p:nvSpPr>
          <p:cNvPr id="11" name="TextBox 10"/>
          <p:cNvSpPr txBox="1"/>
          <p:nvPr/>
        </p:nvSpPr>
        <p:spPr>
          <a:xfrm>
            <a:off x="317288" y="5651548"/>
            <a:ext cx="235579" cy="288147"/>
          </a:xfrm>
          <a:prstGeom prst="rect">
            <a:avLst/>
          </a:prstGeom>
          <a:noFill/>
        </p:spPr>
        <p:txBody>
          <a:bodyPr wrap="square" lIns="0" tIns="36000" rIns="0" bIns="36000" rtlCol="0" anchor="ctr" anchorCtr="0">
            <a:spAutoFit/>
          </a:bodyPr>
          <a:lstStyle/>
          <a:p>
            <a:r>
              <a:rPr lang="fr-CA" sz="1400" b="1" dirty="0">
                <a:solidFill>
                  <a:srgbClr val="3333CC"/>
                </a:solidFill>
                <a:latin typeface="Calibri" panose="020F0502020204030204" pitchFamily="34" charset="0"/>
              </a:rPr>
              <a:t>a)</a:t>
            </a:r>
          </a:p>
        </p:txBody>
      </p:sp>
      <p:sp>
        <p:nvSpPr>
          <p:cNvPr id="12" name="TextBox 11"/>
          <p:cNvSpPr txBox="1"/>
          <p:nvPr/>
        </p:nvSpPr>
        <p:spPr>
          <a:xfrm>
            <a:off x="6616917" y="5630680"/>
            <a:ext cx="235579" cy="288147"/>
          </a:xfrm>
          <a:prstGeom prst="rect">
            <a:avLst/>
          </a:prstGeom>
          <a:noFill/>
        </p:spPr>
        <p:txBody>
          <a:bodyPr wrap="square" lIns="0" tIns="36000" rIns="0" bIns="36000" rtlCol="0" anchor="ctr" anchorCtr="0">
            <a:spAutoFit/>
          </a:bodyPr>
          <a:lstStyle/>
          <a:p>
            <a:r>
              <a:rPr lang="fr-CA" sz="1400" b="1" dirty="0">
                <a:solidFill>
                  <a:srgbClr val="3333CC"/>
                </a:solidFill>
                <a:latin typeface="Calibri" panose="020F0502020204030204" pitchFamily="34" charset="0"/>
              </a:rPr>
              <a:t>b)</a:t>
            </a:r>
          </a:p>
        </p:txBody>
      </p:sp>
      <p:sp>
        <p:nvSpPr>
          <p:cNvPr id="3077" name="Rectangle 4"/>
          <p:cNvSpPr>
            <a:spLocks noChangeArrowheads="1"/>
          </p:cNvSpPr>
          <p:nvPr/>
        </p:nvSpPr>
        <p:spPr bwMode="auto">
          <a:xfrm>
            <a:off x="552867" y="1076627"/>
            <a:ext cx="8472440" cy="31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435100" indent="-1435100" eaLnBrk="1" hangingPunct="1">
              <a:buClr>
                <a:schemeClr val="tx1"/>
              </a:buClr>
              <a:buSzPct val="120000"/>
            </a:pPr>
            <a:r>
              <a:rPr lang="fr-CA" sz="1600" b="1" i="1" dirty="0">
                <a:latin typeface="Arial" charset="0"/>
                <a:cs typeface="Arial" charset="0"/>
              </a:rPr>
              <a:t>Unité motrice</a:t>
            </a:r>
            <a:r>
              <a:rPr lang="fr-CA" sz="1600" b="1" dirty="0">
                <a:latin typeface="Arial" charset="0"/>
                <a:cs typeface="Arial" charset="0"/>
              </a:rPr>
              <a:t>:	</a:t>
            </a:r>
            <a:r>
              <a:rPr lang="fr-CA" sz="1500" dirty="0">
                <a:latin typeface="Arial" charset="0"/>
                <a:cs typeface="Arial" charset="0"/>
              </a:rPr>
              <a:t>un neurone moteur et toutes les fibres musculaires innervées par ce neurone.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53961" y="487363"/>
            <a:ext cx="8487697" cy="4324261"/>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79488" indent="-265113">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0" indent="0">
              <a:spcAft>
                <a:spcPct val="35000"/>
              </a:spcAft>
              <a:buSzPct val="120000"/>
            </a:pPr>
            <a:r>
              <a:rPr lang="fr-CA" sz="2000" b="1" i="1" u="sng" dirty="0">
                <a:latin typeface="Arial" charset="0"/>
                <a:cs typeface="Arial" charset="0"/>
              </a:rPr>
              <a:t>Unités motrices</a:t>
            </a:r>
            <a:r>
              <a:rPr lang="fr-CA" sz="2000" b="1" dirty="0">
                <a:latin typeface="Arial" charset="0"/>
                <a:cs typeface="Arial" charset="0"/>
              </a:rPr>
              <a:t>:</a:t>
            </a:r>
          </a:p>
          <a:p>
            <a:pPr lvl="1">
              <a:spcAft>
                <a:spcPct val="50000"/>
              </a:spcAft>
              <a:buSzPct val="85000"/>
              <a:buFont typeface="Wingdings" pitchFamily="2" charset="2"/>
              <a:buChar char="§"/>
            </a:pPr>
            <a:r>
              <a:rPr lang="fr-CA" sz="1600" dirty="0">
                <a:latin typeface="Arial" charset="0"/>
                <a:cs typeface="Arial" charset="0"/>
              </a:rPr>
              <a:t>Les corps cellulaires des neurones moteurs résident dans la moelle épinière; ce sont leurs axones qui se rendent jusqu’au muscle</a:t>
            </a:r>
            <a:r>
              <a:rPr lang="fr-CA" sz="1600" b="1" i="1" dirty="0">
                <a:latin typeface="Arial" charset="0"/>
                <a:cs typeface="Arial" charset="0"/>
              </a:rPr>
              <a:t>.</a:t>
            </a:r>
            <a:endParaRPr lang="fr-CA" sz="1600" dirty="0">
              <a:latin typeface="Arial" charset="0"/>
              <a:cs typeface="Arial" charset="0"/>
            </a:endParaRPr>
          </a:p>
          <a:p>
            <a:pPr lvl="1">
              <a:buSzPct val="85000"/>
              <a:buFont typeface="Wingdings" pitchFamily="2" charset="2"/>
              <a:buChar char="§"/>
            </a:pPr>
            <a:r>
              <a:rPr lang="fr-CA" sz="1600" dirty="0">
                <a:latin typeface="Arial" charset="0"/>
                <a:cs typeface="Arial" charset="0"/>
              </a:rPr>
              <a:t>Dans le muscle, chaque axone se ramifie en plusieurs terminaisons, et chaque terminaison fait synapse avec une seule fibre musculaire distincte.</a:t>
            </a:r>
          </a:p>
          <a:p>
            <a:pPr lvl="2">
              <a:spcAft>
                <a:spcPct val="50000"/>
              </a:spcAft>
            </a:pPr>
            <a:r>
              <a:rPr lang="fr-CA" sz="1600" dirty="0">
                <a:latin typeface="Arial" charset="0"/>
                <a:cs typeface="Arial" charset="0"/>
                <a:sym typeface="Symbol" pitchFamily="18" charset="2"/>
              </a:rPr>
              <a:t></a:t>
            </a:r>
            <a:r>
              <a:rPr lang="fr-CA" sz="1600" dirty="0">
                <a:latin typeface="Arial" charset="0"/>
                <a:cs typeface="Arial" charset="0"/>
              </a:rPr>
              <a:t> Quand le neurone déclenche son potentiel d’action, toutes les fibres de son unité motrice se contractent.</a:t>
            </a:r>
          </a:p>
          <a:p>
            <a:pPr lvl="1">
              <a:buSzPct val="85000"/>
              <a:buFont typeface="Wingdings" pitchFamily="2" charset="2"/>
              <a:buChar char="§"/>
            </a:pPr>
            <a:r>
              <a:rPr lang="fr-CA" sz="1600" dirty="0">
                <a:latin typeface="Arial" charset="0"/>
                <a:cs typeface="Arial" charset="0"/>
              </a:rPr>
              <a:t>Le nombre de fibres musculaires par unité motrice peut varier d’aussi peu que 2-4 à plusieurs centaines.</a:t>
            </a:r>
          </a:p>
          <a:p>
            <a:pPr lvl="2">
              <a:spcAft>
                <a:spcPct val="50000"/>
              </a:spcAft>
            </a:pPr>
            <a:r>
              <a:rPr lang="fr-CA" sz="1600" dirty="0">
                <a:latin typeface="Arial" charset="0"/>
                <a:cs typeface="Arial" charset="0"/>
                <a:sym typeface="Symbol" pitchFamily="18" charset="2"/>
              </a:rPr>
              <a:t></a:t>
            </a:r>
            <a:r>
              <a:rPr lang="fr-CA" sz="1600" dirty="0">
                <a:latin typeface="Arial" charset="0"/>
                <a:cs typeface="Arial" charset="0"/>
              </a:rPr>
              <a:t> Les petites unités motrices permettent un contrôle précis du mouvement alors que les grandes unités motrices permettent une contraction forte.</a:t>
            </a:r>
          </a:p>
          <a:p>
            <a:pPr lvl="1">
              <a:buSzPct val="85000"/>
              <a:buFont typeface="Wingdings" pitchFamily="2" charset="2"/>
              <a:buChar char="§"/>
            </a:pPr>
            <a:r>
              <a:rPr lang="fr-CA" sz="1600" dirty="0">
                <a:latin typeface="Arial" charset="0"/>
                <a:cs typeface="Arial" charset="0"/>
              </a:rPr>
              <a:t>Les fibres musculaires d’une seule unité motrice ne sont pas regroupées ensemble, elles sont plutôt dispersées dans le muscle.</a:t>
            </a:r>
          </a:p>
          <a:p>
            <a:pPr lvl="2">
              <a:spcAft>
                <a:spcPct val="35000"/>
              </a:spcAft>
            </a:pPr>
            <a:r>
              <a:rPr lang="fr-CA" sz="1600" dirty="0">
                <a:latin typeface="Arial" charset="0"/>
                <a:cs typeface="Arial" charset="0"/>
                <a:sym typeface="Symbol" pitchFamily="18" charset="2"/>
              </a:rPr>
              <a:t></a:t>
            </a:r>
            <a:r>
              <a:rPr lang="fr-CA" sz="1600" dirty="0">
                <a:latin typeface="Arial" charset="0"/>
                <a:cs typeface="Arial" charset="0"/>
              </a:rPr>
              <a:t> La stimulation d’une seule unité motrice cause une contraction partielle mais uniforme du muscle.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204360" y="178653"/>
            <a:ext cx="448658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7188" indent="-357188" eaLnBrk="1" hangingPunct="1">
              <a:buClr>
                <a:schemeClr val="tx1"/>
              </a:buClr>
              <a:buSzPct val="120000"/>
            </a:pPr>
            <a:r>
              <a:rPr lang="fr-CA" sz="2200" b="1" dirty="0">
                <a:latin typeface="Arial" charset="0"/>
                <a:cs typeface="Arial" charset="0"/>
              </a:rPr>
              <a:t>2.	</a:t>
            </a:r>
            <a:r>
              <a:rPr lang="fr-CA" sz="2200" b="1" u="sng" dirty="0">
                <a:latin typeface="Arial" charset="0"/>
                <a:cs typeface="Arial" charset="0"/>
              </a:rPr>
              <a:t>SECOUSSE MUSCULAIRE</a:t>
            </a:r>
          </a:p>
        </p:txBody>
      </p:sp>
      <p:pic>
        <p:nvPicPr>
          <p:cNvPr id="19459" name="Picture 9" descr="09-14musctwitch_l"/>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3449638" y="1004934"/>
            <a:ext cx="5527675" cy="4735513"/>
          </a:xfrm>
          <a:noFill/>
          <a:ln w="6350">
            <a:solidFill>
              <a:srgbClr val="0000FF"/>
            </a:solidFill>
            <a:miter lim="800000"/>
            <a:headEnd/>
            <a:tailEnd/>
          </a:ln>
        </p:spPr>
      </p:pic>
      <p:sp>
        <p:nvSpPr>
          <p:cNvPr id="19460" name="Text Box 12"/>
          <p:cNvSpPr txBox="1">
            <a:spLocks noChangeArrowheads="1"/>
          </p:cNvSpPr>
          <p:nvPr/>
        </p:nvSpPr>
        <p:spPr bwMode="auto">
          <a:xfrm>
            <a:off x="204360" y="1055231"/>
            <a:ext cx="3000913" cy="39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627063" indent="-265113">
              <a:tabLst>
                <a:tab pos="7629525" algn="l"/>
              </a:tabLst>
              <a:defRPr>
                <a:solidFill>
                  <a:schemeClr val="tx1"/>
                </a:solidFill>
                <a:latin typeface="Times New Roman" pitchFamily="18" charset="0"/>
              </a:defRPr>
            </a:lvl2pPr>
            <a:lvl3pPr marL="1071563" indent="-265113">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0" indent="0">
              <a:spcAft>
                <a:spcPts val="0"/>
              </a:spcAft>
              <a:buSzPct val="85000"/>
            </a:pPr>
            <a:r>
              <a:rPr lang="fr-CA" sz="1600" dirty="0">
                <a:latin typeface="Arial" charset="0"/>
                <a:cs typeface="Arial" charset="0"/>
              </a:rPr>
              <a:t>Contraction brève (20 à 200 msec); consiste en 3 phases :</a:t>
            </a:r>
          </a:p>
          <a:p>
            <a:pPr marL="266700" lvl="1">
              <a:spcBef>
                <a:spcPts val="400"/>
              </a:spcBef>
              <a:buFont typeface="Wingdings" pitchFamily="2" charset="2"/>
              <a:buAutoNum type="romanLcPeriod"/>
            </a:pPr>
            <a:r>
              <a:rPr lang="fr-CA" sz="1600" b="1" i="1" dirty="0">
                <a:latin typeface="Arial" charset="0"/>
                <a:cs typeface="Arial" charset="0"/>
              </a:rPr>
              <a:t>Période de latence </a:t>
            </a:r>
            <a:r>
              <a:rPr lang="fr-CA" sz="1600" b="1" dirty="0">
                <a:latin typeface="Arial" charset="0"/>
                <a:cs typeface="Arial" charset="0"/>
              </a:rPr>
              <a:t>:</a:t>
            </a:r>
          </a:p>
          <a:p>
            <a:pPr marL="266700" lvl="1" indent="0"/>
            <a:r>
              <a:rPr lang="fr-CA" sz="1600" dirty="0">
                <a:latin typeface="Arial" charset="0"/>
                <a:cs typeface="Arial" charset="0"/>
              </a:rPr>
              <a:t>Délai entre le potentiel d’action et l’activation des têtes de myosine.</a:t>
            </a:r>
          </a:p>
          <a:p>
            <a:pPr marL="541338" lvl="2" indent="-273050">
              <a:spcAft>
                <a:spcPts val="0"/>
              </a:spcAft>
            </a:pPr>
            <a:r>
              <a:rPr lang="fr-CA" sz="1600" dirty="0">
                <a:latin typeface="Arial" charset="0"/>
                <a:cs typeface="Arial" charset="0"/>
                <a:sym typeface="Symbol" pitchFamily="18" charset="2"/>
              </a:rPr>
              <a:t></a:t>
            </a:r>
            <a:r>
              <a:rPr lang="fr-CA" sz="1600" dirty="0">
                <a:latin typeface="Arial" charset="0"/>
                <a:cs typeface="Arial" charset="0"/>
              </a:rPr>
              <a:t> La secousse se produit </a:t>
            </a:r>
            <a:r>
              <a:rPr lang="fr-CA" sz="1600" u="sng" dirty="0">
                <a:latin typeface="Arial" charset="0"/>
                <a:cs typeface="Arial" charset="0"/>
              </a:rPr>
              <a:t>après</a:t>
            </a:r>
            <a:r>
              <a:rPr lang="fr-CA" sz="1600" dirty="0">
                <a:latin typeface="Arial" charset="0"/>
                <a:cs typeface="Arial" charset="0"/>
              </a:rPr>
              <a:t> la fin du potentiel d’action.</a:t>
            </a:r>
            <a:endParaRPr lang="fr-CA" sz="1600" i="1" dirty="0">
              <a:latin typeface="Arial" charset="0"/>
              <a:cs typeface="Arial" charset="0"/>
            </a:endParaRPr>
          </a:p>
          <a:p>
            <a:pPr marL="266700" lvl="1" indent="-263525">
              <a:spcBef>
                <a:spcPts val="600"/>
              </a:spcBef>
              <a:buFont typeface="Wingdings" pitchFamily="2" charset="2"/>
              <a:buAutoNum type="romanLcPeriod" startAt="2"/>
            </a:pPr>
            <a:r>
              <a:rPr lang="fr-CA" sz="1600" b="1" i="1" dirty="0">
                <a:latin typeface="Arial" charset="0"/>
                <a:cs typeface="Arial" charset="0"/>
              </a:rPr>
              <a:t>Période de contraction </a:t>
            </a:r>
            <a:r>
              <a:rPr lang="fr-CA" sz="1600" b="1" dirty="0">
                <a:latin typeface="Arial" charset="0"/>
                <a:cs typeface="Arial" charset="0"/>
              </a:rPr>
              <a:t>:</a:t>
            </a:r>
          </a:p>
          <a:p>
            <a:pPr marL="266700" lvl="1" indent="3175">
              <a:spcAft>
                <a:spcPts val="0"/>
              </a:spcAft>
              <a:buFont typeface="Wingdings" pitchFamily="2" charset="2"/>
              <a:buNone/>
            </a:pPr>
            <a:r>
              <a:rPr lang="fr-CA" sz="1600" dirty="0">
                <a:latin typeface="Arial" charset="0"/>
                <a:cs typeface="Arial" charset="0"/>
              </a:rPr>
              <a:t>Du début de la force jusqu’à son maximum.</a:t>
            </a:r>
            <a:endParaRPr lang="fr-CA" sz="1600" i="1" dirty="0">
              <a:latin typeface="Arial" charset="0"/>
              <a:cs typeface="Arial" charset="0"/>
            </a:endParaRPr>
          </a:p>
          <a:p>
            <a:pPr marL="266700" lvl="1" indent="-263525">
              <a:spcBef>
                <a:spcPts val="600"/>
              </a:spcBef>
              <a:spcAft>
                <a:spcPts val="0"/>
              </a:spcAft>
              <a:buFont typeface="+mj-lt"/>
              <a:buAutoNum type="romanLcPeriod" startAt="3"/>
            </a:pPr>
            <a:r>
              <a:rPr lang="fr-CA" sz="1600" b="1" i="1" dirty="0">
                <a:latin typeface="Arial" charset="0"/>
                <a:cs typeface="Arial" charset="0"/>
              </a:rPr>
              <a:t>Période de relâchement </a:t>
            </a:r>
            <a:r>
              <a:rPr lang="fr-CA" sz="1600" b="1" dirty="0">
                <a:latin typeface="Arial" charset="0"/>
                <a:cs typeface="Arial" charset="0"/>
              </a:rPr>
              <a:t>:</a:t>
            </a:r>
            <a:r>
              <a:rPr lang="fr-CA" sz="1600" dirty="0">
                <a:latin typeface="Arial" charset="0"/>
                <a:cs typeface="Arial" charset="0"/>
              </a:rPr>
              <a:t> Provoquée par un retour des ions Ca</a:t>
            </a:r>
            <a:r>
              <a:rPr lang="fr-CA" sz="1600" baseline="30000" dirty="0">
                <a:latin typeface="Arial" charset="0"/>
                <a:cs typeface="Arial" charset="0"/>
              </a:rPr>
              <a:t>2+</a:t>
            </a:r>
            <a:r>
              <a:rPr lang="fr-CA" sz="1600" dirty="0">
                <a:latin typeface="Arial" charset="0"/>
                <a:cs typeface="Arial" charset="0"/>
              </a:rPr>
              <a:t> dans le RS.</a:t>
            </a:r>
          </a:p>
        </p:txBody>
      </p:sp>
      <p:sp>
        <p:nvSpPr>
          <p:cNvPr id="19461" name="Text Box 6"/>
          <p:cNvSpPr txBox="1">
            <a:spLocks noChangeArrowheads="1"/>
          </p:cNvSpPr>
          <p:nvPr/>
        </p:nvSpPr>
        <p:spPr bwMode="auto">
          <a:xfrm>
            <a:off x="7706032" y="5438822"/>
            <a:ext cx="12617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r>
              <a:rPr lang="en-US" sz="1400" dirty="0">
                <a:solidFill>
                  <a:schemeClr val="accent2"/>
                </a:solidFill>
                <a:latin typeface="Arial" charset="0"/>
              </a:rPr>
              <a:t>Figure 9.11a</a:t>
            </a:r>
          </a:p>
        </p:txBody>
      </p:sp>
      <p:sp>
        <p:nvSpPr>
          <p:cNvPr id="19462" name="Text Box 13"/>
          <p:cNvSpPr txBox="1">
            <a:spLocks noChangeArrowheads="1"/>
          </p:cNvSpPr>
          <p:nvPr/>
        </p:nvSpPr>
        <p:spPr bwMode="auto">
          <a:xfrm>
            <a:off x="3462338" y="1077456"/>
            <a:ext cx="9271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200" b="1" dirty="0">
                <a:latin typeface="Verdana" pitchFamily="34" charset="0"/>
              </a:rPr>
              <a:t>Période de latence</a:t>
            </a:r>
          </a:p>
        </p:txBody>
      </p:sp>
      <p:sp>
        <p:nvSpPr>
          <p:cNvPr id="19463" name="Text Box 14"/>
          <p:cNvSpPr txBox="1">
            <a:spLocks noChangeArrowheads="1"/>
          </p:cNvSpPr>
          <p:nvPr/>
        </p:nvSpPr>
        <p:spPr bwMode="auto">
          <a:xfrm>
            <a:off x="4489450" y="1072693"/>
            <a:ext cx="10445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200" b="1" dirty="0">
                <a:latin typeface="Verdana" pitchFamily="34" charset="0"/>
              </a:rPr>
              <a:t>Période de contraction</a:t>
            </a:r>
          </a:p>
        </p:txBody>
      </p:sp>
      <p:sp>
        <p:nvSpPr>
          <p:cNvPr id="19464" name="Text Box 15"/>
          <p:cNvSpPr txBox="1">
            <a:spLocks noChangeArrowheads="1"/>
          </p:cNvSpPr>
          <p:nvPr/>
        </p:nvSpPr>
        <p:spPr bwMode="auto">
          <a:xfrm>
            <a:off x="6640513" y="1055231"/>
            <a:ext cx="11366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200" b="1">
                <a:latin typeface="Verdana" pitchFamily="34" charset="0"/>
              </a:rPr>
              <a:t>Période de relâchement</a:t>
            </a:r>
          </a:p>
        </p:txBody>
      </p:sp>
      <p:sp>
        <p:nvSpPr>
          <p:cNvPr id="19465" name="Text Box 16"/>
          <p:cNvSpPr txBox="1">
            <a:spLocks noChangeArrowheads="1"/>
          </p:cNvSpPr>
          <p:nvPr/>
        </p:nvSpPr>
        <p:spPr bwMode="auto">
          <a:xfrm>
            <a:off x="6053138" y="4869993"/>
            <a:ext cx="1241425"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600">
                <a:latin typeface="Arial" charset="0"/>
                <a:cs typeface="Arial" charset="0"/>
              </a:rPr>
              <a:t>Temps  (ms)</a:t>
            </a:r>
          </a:p>
        </p:txBody>
      </p:sp>
      <p:sp>
        <p:nvSpPr>
          <p:cNvPr id="19466" name="Text Box 17"/>
          <p:cNvSpPr txBox="1">
            <a:spLocks noChangeArrowheads="1"/>
          </p:cNvSpPr>
          <p:nvPr/>
        </p:nvSpPr>
        <p:spPr bwMode="auto">
          <a:xfrm rot="-5400000">
            <a:off x="3131344" y="2997537"/>
            <a:ext cx="1868488"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nchor="ctr" anchorCtr="1">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600">
                <a:latin typeface="Arial" charset="0"/>
                <a:cs typeface="Arial" charset="0"/>
              </a:rPr>
              <a:t>Tension</a:t>
            </a:r>
          </a:p>
        </p:txBody>
      </p:sp>
      <p:sp>
        <p:nvSpPr>
          <p:cNvPr id="19467" name="Text Box 18"/>
          <p:cNvSpPr txBox="1">
            <a:spLocks noChangeArrowheads="1"/>
          </p:cNvSpPr>
          <p:nvPr/>
        </p:nvSpPr>
        <p:spPr bwMode="auto">
          <a:xfrm>
            <a:off x="3509963" y="4704893"/>
            <a:ext cx="84931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1200" b="1">
                <a:latin typeface="Verdana" pitchFamily="34" charset="0"/>
              </a:rPr>
              <a:t> Stimulus unique</a:t>
            </a:r>
          </a:p>
        </p:txBody>
      </p:sp>
      <p:sp>
        <p:nvSpPr>
          <p:cNvPr id="2" name="Text Box 12">
            <a:extLst>
              <a:ext uri="{FF2B5EF4-FFF2-40B4-BE49-F238E27FC236}">
                <a16:creationId xmlns:a16="http://schemas.microsoft.com/office/drawing/2014/main" id="{938D3963-DEC7-4DBB-AB12-43FE0380A5B3}"/>
              </a:ext>
            </a:extLst>
          </p:cNvPr>
          <p:cNvSpPr txBox="1">
            <a:spLocks noChangeArrowheads="1"/>
          </p:cNvSpPr>
          <p:nvPr/>
        </p:nvSpPr>
        <p:spPr bwMode="auto">
          <a:xfrm>
            <a:off x="562132" y="561970"/>
            <a:ext cx="8405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627063" indent="-265113">
              <a:tabLst>
                <a:tab pos="7629525" algn="l"/>
              </a:tabLst>
              <a:defRPr>
                <a:solidFill>
                  <a:schemeClr val="tx1"/>
                </a:solidFill>
                <a:latin typeface="Times New Roman" pitchFamily="18" charset="0"/>
              </a:defRPr>
            </a:lvl2pPr>
            <a:lvl3pPr marL="1071563" indent="-265113">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0" indent="0">
              <a:spcAft>
                <a:spcPct val="25000"/>
              </a:spcAft>
              <a:buSzPct val="85000"/>
            </a:pPr>
            <a:r>
              <a:rPr lang="fr-CA" dirty="0">
                <a:latin typeface="Arial" charset="0"/>
                <a:cs typeface="Arial" charset="0"/>
              </a:rPr>
              <a:t>Réponse d’une unité motrice à un seul potentiel d’action de son neurone moteur.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7"/>
          <p:cNvSpPr>
            <a:spLocks noChangeArrowheads="1"/>
          </p:cNvSpPr>
          <p:nvPr/>
        </p:nvSpPr>
        <p:spPr bwMode="auto">
          <a:xfrm>
            <a:off x="270668" y="233565"/>
            <a:ext cx="8602663" cy="227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7188" indent="-357188" eaLnBrk="1" hangingPunct="1">
              <a:spcAft>
                <a:spcPts val="0"/>
              </a:spcAft>
              <a:buClr>
                <a:schemeClr val="tx1"/>
              </a:buClr>
              <a:buSzPct val="120000"/>
            </a:pPr>
            <a:r>
              <a:rPr lang="fr-CA" sz="2200" b="1" dirty="0">
                <a:latin typeface="Arial" charset="0"/>
                <a:cs typeface="Arial" charset="0"/>
              </a:rPr>
              <a:t>3.	</a:t>
            </a:r>
            <a:r>
              <a:rPr lang="fr-CA" sz="2200" b="1" u="sng" dirty="0">
                <a:latin typeface="Arial" charset="0"/>
                <a:cs typeface="Arial" charset="0"/>
              </a:rPr>
              <a:t>RÉPONSES MUSCULAIRES GRADUÉES</a:t>
            </a:r>
            <a:endParaRPr lang="fr-CA" sz="2200" dirty="0">
              <a:latin typeface="Arial" charset="0"/>
              <a:cs typeface="Arial" charset="0"/>
            </a:endParaRPr>
          </a:p>
          <a:p>
            <a:pPr marL="534988" lvl="1" indent="-173038" eaLnBrk="1" hangingPunct="1">
              <a:spcBef>
                <a:spcPts val="600"/>
              </a:spcBef>
              <a:spcAft>
                <a:spcPts val="0"/>
              </a:spcAft>
              <a:buClr>
                <a:schemeClr val="tx1"/>
              </a:buClr>
              <a:buSzPct val="70000"/>
              <a:buFont typeface="Wingdings" pitchFamily="2" charset="2"/>
              <a:buChar char="§"/>
            </a:pPr>
            <a:r>
              <a:rPr lang="fr-CA" dirty="0">
                <a:latin typeface="Arial" charset="0"/>
                <a:cs typeface="Arial" charset="0"/>
              </a:rPr>
              <a:t>Contractions relativement longues et continues d’un muscle entier.</a:t>
            </a:r>
          </a:p>
          <a:p>
            <a:pPr marL="534988" lvl="1" indent="-173038" eaLnBrk="1" hangingPunct="1">
              <a:spcBef>
                <a:spcPts val="600"/>
              </a:spcBef>
              <a:spcAft>
                <a:spcPts val="0"/>
              </a:spcAft>
              <a:buClr>
                <a:schemeClr val="tx1"/>
              </a:buClr>
              <a:buSzPct val="70000"/>
              <a:buFont typeface="Wingdings" pitchFamily="2" charset="2"/>
              <a:buChar char="§"/>
            </a:pPr>
            <a:r>
              <a:rPr lang="fr-CA" dirty="0">
                <a:latin typeface="Arial" charset="0"/>
                <a:cs typeface="Arial" charset="0"/>
              </a:rPr>
              <a:t>Obtenues par </a:t>
            </a:r>
            <a:r>
              <a:rPr lang="fr-CA" i="1" dirty="0">
                <a:latin typeface="Arial" charset="0"/>
                <a:cs typeface="Arial" charset="0"/>
              </a:rPr>
              <a:t>sommation</a:t>
            </a:r>
            <a:r>
              <a:rPr lang="fr-CA" dirty="0">
                <a:latin typeface="Arial" charset="0"/>
                <a:cs typeface="Arial" charset="0"/>
              </a:rPr>
              <a:t>; i.e. par l’addition de secousses individuelles.</a:t>
            </a:r>
          </a:p>
          <a:p>
            <a:pPr marL="534988" lvl="1" indent="-173038" eaLnBrk="1" hangingPunct="1">
              <a:spcBef>
                <a:spcPts val="600"/>
              </a:spcBef>
              <a:spcAft>
                <a:spcPts val="0"/>
              </a:spcAft>
              <a:buClr>
                <a:schemeClr val="tx1"/>
              </a:buClr>
              <a:buSzPct val="70000"/>
              <a:buFont typeface="Wingdings" pitchFamily="2" charset="2"/>
              <a:buChar char="§"/>
            </a:pPr>
            <a:r>
              <a:rPr lang="fr-CA" dirty="0">
                <a:latin typeface="Arial" charset="0"/>
                <a:cs typeface="Arial" charset="0"/>
              </a:rPr>
              <a:t>Se produisent de 2 façons : </a:t>
            </a:r>
          </a:p>
          <a:p>
            <a:pPr marL="809625" lvl="1" indent="-268288" eaLnBrk="1" hangingPunct="1">
              <a:spcBef>
                <a:spcPts val="600"/>
              </a:spcBef>
              <a:spcAft>
                <a:spcPts val="0"/>
              </a:spcAft>
              <a:buClr>
                <a:schemeClr val="tx1"/>
              </a:buClr>
              <a:buSzPct val="100000"/>
            </a:pPr>
            <a:r>
              <a:rPr lang="fr-CA" dirty="0">
                <a:latin typeface="Arial" charset="0"/>
                <a:cs typeface="Arial" charset="0"/>
              </a:rPr>
              <a:t>i)	Par</a:t>
            </a:r>
            <a:r>
              <a:rPr lang="fr-CA" b="1" i="1" dirty="0">
                <a:latin typeface="Arial" charset="0"/>
                <a:cs typeface="Arial" charset="0"/>
              </a:rPr>
              <a:t> sommation</a:t>
            </a:r>
            <a:r>
              <a:rPr lang="fr-CA" dirty="0">
                <a:latin typeface="Arial" charset="0"/>
                <a:cs typeface="Arial" charset="0"/>
              </a:rPr>
              <a:t> </a:t>
            </a:r>
            <a:r>
              <a:rPr lang="fr-CA" b="1" i="1" dirty="0">
                <a:latin typeface="Arial" charset="0"/>
                <a:cs typeface="Arial" charset="0"/>
              </a:rPr>
              <a:t>temporelle</a:t>
            </a:r>
          </a:p>
          <a:p>
            <a:pPr marL="809625" lvl="1" indent="-268288" eaLnBrk="1" hangingPunct="1">
              <a:spcBef>
                <a:spcPts val="600"/>
              </a:spcBef>
              <a:spcAft>
                <a:spcPts val="0"/>
              </a:spcAft>
              <a:buClr>
                <a:schemeClr val="tx1"/>
              </a:buClr>
              <a:buSzPct val="100000"/>
            </a:pPr>
            <a:r>
              <a:rPr lang="fr-CA" dirty="0">
                <a:latin typeface="Arial" charset="0"/>
                <a:cs typeface="Arial" charset="0"/>
              </a:rPr>
              <a:t>ii)	Par</a:t>
            </a:r>
            <a:r>
              <a:rPr lang="fr-CA" b="1" i="1" dirty="0">
                <a:latin typeface="Arial" charset="0"/>
                <a:cs typeface="Arial" charset="0"/>
              </a:rPr>
              <a:t> sommation spatiale</a:t>
            </a:r>
            <a:endParaRPr lang="fr-CA" b="1" u="sng" dirty="0">
              <a:latin typeface="Arial" charset="0"/>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Line 10"/>
          <p:cNvSpPr>
            <a:spLocks noChangeShapeType="1"/>
          </p:cNvSpPr>
          <p:nvPr/>
        </p:nvSpPr>
        <p:spPr bwMode="auto">
          <a:xfrm flipV="1">
            <a:off x="809380" y="2766201"/>
            <a:ext cx="69850" cy="1830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CA"/>
          </a:p>
        </p:txBody>
      </p:sp>
      <p:pic>
        <p:nvPicPr>
          <p:cNvPr id="20485" name="Picture 8" descr="09-15wavesumtet_l"/>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388693" y="2245501"/>
            <a:ext cx="8264525" cy="3444875"/>
          </a:xfrm>
          <a:noFill/>
        </p:spPr>
      </p:pic>
      <p:sp>
        <p:nvSpPr>
          <p:cNvPr id="453661" name="Freeform 29"/>
          <p:cNvSpPr>
            <a:spLocks/>
          </p:cNvSpPr>
          <p:nvPr/>
        </p:nvSpPr>
        <p:spPr bwMode="auto">
          <a:xfrm>
            <a:off x="6324355" y="2532839"/>
            <a:ext cx="111125" cy="207962"/>
          </a:xfrm>
          <a:custGeom>
            <a:avLst/>
            <a:gdLst>
              <a:gd name="T0" fmla="*/ 0 w 79"/>
              <a:gd name="T1" fmla="*/ 0 h 140"/>
              <a:gd name="T2" fmla="*/ 36573 w 79"/>
              <a:gd name="T3" fmla="*/ 117350 h 140"/>
              <a:gd name="T4" fmla="*/ 111125 w 79"/>
              <a:gd name="T5" fmla="*/ 207962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63" name="Line 31"/>
          <p:cNvSpPr>
            <a:spLocks noChangeShapeType="1"/>
          </p:cNvSpPr>
          <p:nvPr/>
        </p:nvSpPr>
        <p:spPr bwMode="auto">
          <a:xfrm flipV="1">
            <a:off x="6297368" y="2547126"/>
            <a:ext cx="14287" cy="15779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50" name="Freeform 18"/>
          <p:cNvSpPr>
            <a:spLocks/>
          </p:cNvSpPr>
          <p:nvPr/>
        </p:nvSpPr>
        <p:spPr bwMode="auto">
          <a:xfrm>
            <a:off x="841130" y="2767789"/>
            <a:ext cx="744538" cy="1870075"/>
          </a:xfrm>
          <a:custGeom>
            <a:avLst/>
            <a:gdLst>
              <a:gd name="T0" fmla="*/ 0 w 567"/>
              <a:gd name="T1" fmla="*/ 0 h 1169"/>
              <a:gd name="T2" fmla="*/ 114241 w 567"/>
              <a:gd name="T3" fmla="*/ 670283 h 1169"/>
              <a:gd name="T4" fmla="*/ 228483 w 567"/>
              <a:gd name="T5" fmla="*/ 1284577 h 1169"/>
              <a:gd name="T6" fmla="*/ 388683 w 567"/>
              <a:gd name="T7" fmla="*/ 1577326 h 1169"/>
              <a:gd name="T8" fmla="*/ 538378 w 567"/>
              <a:gd name="T9" fmla="*/ 1745297 h 1169"/>
              <a:gd name="T10" fmla="*/ 744538 w 567"/>
              <a:gd name="T11" fmla="*/ 1870075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51" name="Line 19"/>
          <p:cNvSpPr>
            <a:spLocks noChangeShapeType="1"/>
          </p:cNvSpPr>
          <p:nvPr/>
        </p:nvSpPr>
        <p:spPr bwMode="auto">
          <a:xfrm flipV="1">
            <a:off x="807793" y="2755089"/>
            <a:ext cx="28575" cy="18446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58" name="Line 26"/>
          <p:cNvSpPr>
            <a:spLocks noChangeShapeType="1"/>
          </p:cNvSpPr>
          <p:nvPr/>
        </p:nvSpPr>
        <p:spPr bwMode="auto">
          <a:xfrm flipH="1" flipV="1">
            <a:off x="2541343" y="2558239"/>
            <a:ext cx="39687" cy="18446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59" name="Freeform 27"/>
          <p:cNvSpPr>
            <a:spLocks/>
          </p:cNvSpPr>
          <p:nvPr/>
        </p:nvSpPr>
        <p:spPr bwMode="auto">
          <a:xfrm>
            <a:off x="5827468" y="2558239"/>
            <a:ext cx="485775" cy="1582737"/>
          </a:xfrm>
          <a:custGeom>
            <a:avLst/>
            <a:gdLst>
              <a:gd name="T0" fmla="*/ 0 w 567"/>
              <a:gd name="T1" fmla="*/ 0 h 1169"/>
              <a:gd name="T2" fmla="*/ 74537 w 567"/>
              <a:gd name="T3" fmla="*/ 567294 h 1169"/>
              <a:gd name="T4" fmla="*/ 149074 w 567"/>
              <a:gd name="T5" fmla="*/ 1087201 h 1169"/>
              <a:gd name="T6" fmla="*/ 253597 w 567"/>
              <a:gd name="T7" fmla="*/ 1334969 h 1169"/>
              <a:gd name="T8" fmla="*/ 351266 w 567"/>
              <a:gd name="T9" fmla="*/ 1477131 h 1169"/>
              <a:gd name="T10" fmla="*/ 485775 w 567"/>
              <a:gd name="T11" fmla="*/ 1582737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64" name="Line 32"/>
          <p:cNvSpPr>
            <a:spLocks noChangeShapeType="1"/>
          </p:cNvSpPr>
          <p:nvPr/>
        </p:nvSpPr>
        <p:spPr bwMode="auto">
          <a:xfrm flipV="1">
            <a:off x="6433893" y="2520139"/>
            <a:ext cx="14287" cy="2079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65" name="Freeform 33"/>
          <p:cNvSpPr>
            <a:spLocks/>
          </p:cNvSpPr>
          <p:nvPr/>
        </p:nvSpPr>
        <p:spPr bwMode="auto">
          <a:xfrm>
            <a:off x="2561980" y="2559826"/>
            <a:ext cx="922338" cy="2051050"/>
          </a:xfrm>
          <a:custGeom>
            <a:avLst/>
            <a:gdLst>
              <a:gd name="T0" fmla="*/ 0 w 567"/>
              <a:gd name="T1" fmla="*/ 0 h 1169"/>
              <a:gd name="T2" fmla="*/ 141523 w 567"/>
              <a:gd name="T3" fmla="*/ 735150 h 1169"/>
              <a:gd name="T4" fmla="*/ 283046 w 567"/>
              <a:gd name="T5" fmla="*/ 1408890 h 1169"/>
              <a:gd name="T6" fmla="*/ 481503 w 567"/>
              <a:gd name="T7" fmla="*/ 1729970 h 1169"/>
              <a:gd name="T8" fmla="*/ 666946 w 567"/>
              <a:gd name="T9" fmla="*/ 1914196 h 1169"/>
              <a:gd name="T10" fmla="*/ 922338 w 567"/>
              <a:gd name="T11" fmla="*/ 2051050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67" name="Freeform 35"/>
          <p:cNvSpPr>
            <a:spLocks/>
          </p:cNvSpPr>
          <p:nvPr/>
        </p:nvSpPr>
        <p:spPr bwMode="auto">
          <a:xfrm>
            <a:off x="6462468" y="2516964"/>
            <a:ext cx="111125" cy="222250"/>
          </a:xfrm>
          <a:custGeom>
            <a:avLst/>
            <a:gdLst>
              <a:gd name="T0" fmla="*/ 0 w 79"/>
              <a:gd name="T1" fmla="*/ 0 h 140"/>
              <a:gd name="T2" fmla="*/ 36573 w 79"/>
              <a:gd name="T3" fmla="*/ 125412 h 140"/>
              <a:gd name="T4" fmla="*/ 111125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69" name="Line 37"/>
          <p:cNvSpPr>
            <a:spLocks noChangeShapeType="1"/>
          </p:cNvSpPr>
          <p:nvPr/>
        </p:nvSpPr>
        <p:spPr bwMode="auto">
          <a:xfrm flipV="1">
            <a:off x="6586293" y="2521726"/>
            <a:ext cx="14287" cy="207963"/>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70" name="Freeform 38"/>
          <p:cNvSpPr>
            <a:spLocks/>
          </p:cNvSpPr>
          <p:nvPr/>
        </p:nvSpPr>
        <p:spPr bwMode="auto">
          <a:xfrm>
            <a:off x="6600580" y="2516964"/>
            <a:ext cx="111125" cy="222250"/>
          </a:xfrm>
          <a:custGeom>
            <a:avLst/>
            <a:gdLst>
              <a:gd name="T0" fmla="*/ 0 w 79"/>
              <a:gd name="T1" fmla="*/ 0 h 140"/>
              <a:gd name="T2" fmla="*/ 36573 w 79"/>
              <a:gd name="T3" fmla="*/ 125412 h 140"/>
              <a:gd name="T4" fmla="*/ 111125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71" name="Freeform 39"/>
          <p:cNvSpPr>
            <a:spLocks/>
          </p:cNvSpPr>
          <p:nvPr/>
        </p:nvSpPr>
        <p:spPr bwMode="auto">
          <a:xfrm>
            <a:off x="6724405" y="2518551"/>
            <a:ext cx="125413" cy="222250"/>
          </a:xfrm>
          <a:custGeom>
            <a:avLst/>
            <a:gdLst>
              <a:gd name="T0" fmla="*/ 0 w 79"/>
              <a:gd name="T1" fmla="*/ 0 h 140"/>
              <a:gd name="T2" fmla="*/ 41275 w 79"/>
              <a:gd name="T3" fmla="*/ 125412 h 140"/>
              <a:gd name="T4" fmla="*/ 125413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72" name="Line 40"/>
          <p:cNvSpPr>
            <a:spLocks noChangeShapeType="1"/>
          </p:cNvSpPr>
          <p:nvPr/>
        </p:nvSpPr>
        <p:spPr bwMode="auto">
          <a:xfrm flipV="1">
            <a:off x="6708530" y="2507439"/>
            <a:ext cx="14288" cy="2079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73" name="Line 41"/>
          <p:cNvSpPr>
            <a:spLocks noChangeShapeType="1"/>
          </p:cNvSpPr>
          <p:nvPr/>
        </p:nvSpPr>
        <p:spPr bwMode="auto">
          <a:xfrm flipV="1">
            <a:off x="6848230" y="2507439"/>
            <a:ext cx="26988" cy="2079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74" name="Freeform 42"/>
          <p:cNvSpPr>
            <a:spLocks/>
          </p:cNvSpPr>
          <p:nvPr/>
        </p:nvSpPr>
        <p:spPr bwMode="auto">
          <a:xfrm>
            <a:off x="6892680" y="2518551"/>
            <a:ext cx="96838" cy="222250"/>
          </a:xfrm>
          <a:custGeom>
            <a:avLst/>
            <a:gdLst>
              <a:gd name="T0" fmla="*/ 0 w 79"/>
              <a:gd name="T1" fmla="*/ 0 h 140"/>
              <a:gd name="T2" fmla="*/ 31871 w 79"/>
              <a:gd name="T3" fmla="*/ 125412 h 140"/>
              <a:gd name="T4" fmla="*/ 96838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75" name="Line 43"/>
          <p:cNvSpPr>
            <a:spLocks noChangeShapeType="1"/>
          </p:cNvSpPr>
          <p:nvPr/>
        </p:nvSpPr>
        <p:spPr bwMode="auto">
          <a:xfrm flipH="1" flipV="1">
            <a:off x="6986343" y="2523314"/>
            <a:ext cx="0" cy="2079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76" name="Freeform 44"/>
          <p:cNvSpPr>
            <a:spLocks/>
          </p:cNvSpPr>
          <p:nvPr/>
        </p:nvSpPr>
        <p:spPr bwMode="auto">
          <a:xfrm>
            <a:off x="6987930" y="2504264"/>
            <a:ext cx="125413" cy="222250"/>
          </a:xfrm>
          <a:custGeom>
            <a:avLst/>
            <a:gdLst>
              <a:gd name="T0" fmla="*/ 0 w 79"/>
              <a:gd name="T1" fmla="*/ 0 h 140"/>
              <a:gd name="T2" fmla="*/ 41275 w 79"/>
              <a:gd name="T3" fmla="*/ 125412 h 140"/>
              <a:gd name="T4" fmla="*/ 125413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77" name="Line 45"/>
          <p:cNvSpPr>
            <a:spLocks noChangeShapeType="1"/>
          </p:cNvSpPr>
          <p:nvPr/>
        </p:nvSpPr>
        <p:spPr bwMode="auto">
          <a:xfrm flipH="1" flipV="1">
            <a:off x="7124455" y="2494739"/>
            <a:ext cx="0" cy="234950"/>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78" name="Freeform 46"/>
          <p:cNvSpPr>
            <a:spLocks/>
          </p:cNvSpPr>
          <p:nvPr/>
        </p:nvSpPr>
        <p:spPr bwMode="auto">
          <a:xfrm>
            <a:off x="7126043" y="2504264"/>
            <a:ext cx="125412" cy="222250"/>
          </a:xfrm>
          <a:custGeom>
            <a:avLst/>
            <a:gdLst>
              <a:gd name="T0" fmla="*/ 0 w 79"/>
              <a:gd name="T1" fmla="*/ 0 h 140"/>
              <a:gd name="T2" fmla="*/ 41275 w 79"/>
              <a:gd name="T3" fmla="*/ 125412 h 140"/>
              <a:gd name="T4" fmla="*/ 125412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79" name="Line 47"/>
          <p:cNvSpPr>
            <a:spLocks noChangeShapeType="1"/>
          </p:cNvSpPr>
          <p:nvPr/>
        </p:nvSpPr>
        <p:spPr bwMode="auto">
          <a:xfrm flipH="1" flipV="1">
            <a:off x="7262568" y="2524901"/>
            <a:ext cx="0" cy="207963"/>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80" name="Freeform 48"/>
          <p:cNvSpPr>
            <a:spLocks/>
          </p:cNvSpPr>
          <p:nvPr/>
        </p:nvSpPr>
        <p:spPr bwMode="auto">
          <a:xfrm>
            <a:off x="7265743" y="2516964"/>
            <a:ext cx="125412" cy="222250"/>
          </a:xfrm>
          <a:custGeom>
            <a:avLst/>
            <a:gdLst>
              <a:gd name="T0" fmla="*/ 0 w 79"/>
              <a:gd name="T1" fmla="*/ 0 h 140"/>
              <a:gd name="T2" fmla="*/ 41275 w 79"/>
              <a:gd name="T3" fmla="*/ 125412 h 140"/>
              <a:gd name="T4" fmla="*/ 125412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81" name="Line 49"/>
          <p:cNvSpPr>
            <a:spLocks noChangeShapeType="1"/>
          </p:cNvSpPr>
          <p:nvPr/>
        </p:nvSpPr>
        <p:spPr bwMode="auto">
          <a:xfrm flipH="1" flipV="1">
            <a:off x="7387980" y="2523314"/>
            <a:ext cx="0" cy="2079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82" name="Freeform 50"/>
          <p:cNvSpPr>
            <a:spLocks/>
          </p:cNvSpPr>
          <p:nvPr/>
        </p:nvSpPr>
        <p:spPr bwMode="auto">
          <a:xfrm>
            <a:off x="7389568" y="2504264"/>
            <a:ext cx="95250" cy="222250"/>
          </a:xfrm>
          <a:custGeom>
            <a:avLst/>
            <a:gdLst>
              <a:gd name="T0" fmla="*/ 0 w 79"/>
              <a:gd name="T1" fmla="*/ 0 h 140"/>
              <a:gd name="T2" fmla="*/ 31348 w 79"/>
              <a:gd name="T3" fmla="*/ 125412 h 140"/>
              <a:gd name="T4" fmla="*/ 95250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83" name="Line 51"/>
          <p:cNvSpPr>
            <a:spLocks noChangeShapeType="1"/>
          </p:cNvSpPr>
          <p:nvPr/>
        </p:nvSpPr>
        <p:spPr bwMode="auto">
          <a:xfrm flipH="1" flipV="1">
            <a:off x="7497518" y="2524901"/>
            <a:ext cx="0" cy="207963"/>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84" name="Freeform 52"/>
          <p:cNvSpPr>
            <a:spLocks/>
          </p:cNvSpPr>
          <p:nvPr/>
        </p:nvSpPr>
        <p:spPr bwMode="auto">
          <a:xfrm>
            <a:off x="7503868" y="2507439"/>
            <a:ext cx="125412" cy="222250"/>
          </a:xfrm>
          <a:custGeom>
            <a:avLst/>
            <a:gdLst>
              <a:gd name="T0" fmla="*/ 0 w 79"/>
              <a:gd name="T1" fmla="*/ 0 h 140"/>
              <a:gd name="T2" fmla="*/ 41275 w 79"/>
              <a:gd name="T3" fmla="*/ 125412 h 140"/>
              <a:gd name="T4" fmla="*/ 125412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86" name="Freeform 54"/>
          <p:cNvSpPr>
            <a:spLocks/>
          </p:cNvSpPr>
          <p:nvPr/>
        </p:nvSpPr>
        <p:spPr bwMode="auto">
          <a:xfrm>
            <a:off x="7762630" y="2515376"/>
            <a:ext cx="109538" cy="222250"/>
          </a:xfrm>
          <a:custGeom>
            <a:avLst/>
            <a:gdLst>
              <a:gd name="T0" fmla="*/ 0 w 79"/>
              <a:gd name="T1" fmla="*/ 0 h 140"/>
              <a:gd name="T2" fmla="*/ 36050 w 79"/>
              <a:gd name="T3" fmla="*/ 125412 h 140"/>
              <a:gd name="T4" fmla="*/ 109538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87" name="Freeform 55"/>
          <p:cNvSpPr>
            <a:spLocks/>
          </p:cNvSpPr>
          <p:nvPr/>
        </p:nvSpPr>
        <p:spPr bwMode="auto">
          <a:xfrm>
            <a:off x="7637218" y="2507439"/>
            <a:ext cx="111125" cy="222250"/>
          </a:xfrm>
          <a:custGeom>
            <a:avLst/>
            <a:gdLst>
              <a:gd name="T0" fmla="*/ 0 w 79"/>
              <a:gd name="T1" fmla="*/ 0 h 140"/>
              <a:gd name="T2" fmla="*/ 36573 w 79"/>
              <a:gd name="T3" fmla="*/ 125412 h 140"/>
              <a:gd name="T4" fmla="*/ 111125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88" name="Line 56"/>
          <p:cNvSpPr>
            <a:spLocks noChangeShapeType="1"/>
          </p:cNvSpPr>
          <p:nvPr/>
        </p:nvSpPr>
        <p:spPr bwMode="auto">
          <a:xfrm flipV="1">
            <a:off x="7621343" y="2499501"/>
            <a:ext cx="12700" cy="207963"/>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89" name="Line 57"/>
          <p:cNvSpPr>
            <a:spLocks noChangeShapeType="1"/>
          </p:cNvSpPr>
          <p:nvPr/>
        </p:nvSpPr>
        <p:spPr bwMode="auto">
          <a:xfrm flipH="1" flipV="1">
            <a:off x="7761043" y="2496326"/>
            <a:ext cx="1587" cy="233363"/>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90" name="Line 58"/>
          <p:cNvSpPr>
            <a:spLocks noChangeShapeType="1"/>
          </p:cNvSpPr>
          <p:nvPr/>
        </p:nvSpPr>
        <p:spPr bwMode="auto">
          <a:xfrm flipV="1">
            <a:off x="7876930" y="2510614"/>
            <a:ext cx="28575" cy="2190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691" name="Freeform 59"/>
          <p:cNvSpPr>
            <a:spLocks/>
          </p:cNvSpPr>
          <p:nvPr/>
        </p:nvSpPr>
        <p:spPr bwMode="auto">
          <a:xfrm>
            <a:off x="7913443" y="2501089"/>
            <a:ext cx="84137" cy="222250"/>
          </a:xfrm>
          <a:custGeom>
            <a:avLst/>
            <a:gdLst>
              <a:gd name="T0" fmla="*/ 0 w 79"/>
              <a:gd name="T1" fmla="*/ 0 h 140"/>
              <a:gd name="T2" fmla="*/ 27691 w 79"/>
              <a:gd name="T3" fmla="*/ 125412 h 140"/>
              <a:gd name="T4" fmla="*/ 84137 w 79"/>
              <a:gd name="T5" fmla="*/ 222250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692" name="Line 60"/>
          <p:cNvSpPr>
            <a:spLocks noChangeShapeType="1"/>
          </p:cNvSpPr>
          <p:nvPr/>
        </p:nvSpPr>
        <p:spPr bwMode="auto">
          <a:xfrm flipV="1">
            <a:off x="8015043" y="2497914"/>
            <a:ext cx="1587" cy="2317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01" name="Freeform 69"/>
          <p:cNvSpPr>
            <a:spLocks/>
          </p:cNvSpPr>
          <p:nvPr/>
        </p:nvSpPr>
        <p:spPr bwMode="auto">
          <a:xfrm>
            <a:off x="8029330" y="2499501"/>
            <a:ext cx="96838" cy="223838"/>
          </a:xfrm>
          <a:custGeom>
            <a:avLst/>
            <a:gdLst>
              <a:gd name="T0" fmla="*/ 0 w 79"/>
              <a:gd name="T1" fmla="*/ 0 h 140"/>
              <a:gd name="T2" fmla="*/ 31871 w 79"/>
              <a:gd name="T3" fmla="*/ 126309 h 140"/>
              <a:gd name="T4" fmla="*/ 96838 w 79"/>
              <a:gd name="T5" fmla="*/ 223838 h 140"/>
              <a:gd name="T6" fmla="*/ 0 60000 65536"/>
              <a:gd name="T7" fmla="*/ 0 60000 65536"/>
              <a:gd name="T8" fmla="*/ 0 60000 65536"/>
              <a:gd name="T9" fmla="*/ 0 w 79"/>
              <a:gd name="T10" fmla="*/ 0 h 140"/>
              <a:gd name="T11" fmla="*/ 79 w 79"/>
              <a:gd name="T12" fmla="*/ 140 h 140"/>
            </a:gdLst>
            <a:ahLst/>
            <a:cxnLst>
              <a:cxn ang="T6">
                <a:pos x="T0" y="T1"/>
              </a:cxn>
              <a:cxn ang="T7">
                <a:pos x="T2" y="T3"/>
              </a:cxn>
              <a:cxn ang="T8">
                <a:pos x="T4" y="T5"/>
              </a:cxn>
            </a:cxnLst>
            <a:rect l="T9" t="T10" r="T11" b="T12"/>
            <a:pathLst>
              <a:path w="79" h="140">
                <a:moveTo>
                  <a:pt x="0" y="0"/>
                </a:moveTo>
                <a:cubicBezTo>
                  <a:pt x="6" y="28"/>
                  <a:pt x="13" y="56"/>
                  <a:pt x="26" y="79"/>
                </a:cubicBezTo>
                <a:cubicBezTo>
                  <a:pt x="39" y="102"/>
                  <a:pt x="72" y="133"/>
                  <a:pt x="79" y="140"/>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02" name="Line 70"/>
          <p:cNvSpPr>
            <a:spLocks noChangeShapeType="1"/>
          </p:cNvSpPr>
          <p:nvPr/>
        </p:nvSpPr>
        <p:spPr bwMode="auto">
          <a:xfrm flipV="1">
            <a:off x="8134105" y="2510614"/>
            <a:ext cx="17463" cy="21907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12" name="Freeform 80"/>
          <p:cNvSpPr>
            <a:spLocks/>
          </p:cNvSpPr>
          <p:nvPr/>
        </p:nvSpPr>
        <p:spPr bwMode="auto">
          <a:xfrm>
            <a:off x="8153155" y="2488389"/>
            <a:ext cx="358775" cy="2135187"/>
          </a:xfrm>
          <a:custGeom>
            <a:avLst/>
            <a:gdLst>
              <a:gd name="T0" fmla="*/ 0 w 235"/>
              <a:gd name="T1" fmla="*/ 0 h 1353"/>
              <a:gd name="T2" fmla="*/ 13740 w 235"/>
              <a:gd name="T3" fmla="*/ 110468 h 1353"/>
              <a:gd name="T4" fmla="*/ 53435 w 235"/>
              <a:gd name="T5" fmla="*/ 247764 h 1353"/>
              <a:gd name="T6" fmla="*/ 93129 w 235"/>
              <a:gd name="T7" fmla="*/ 385060 h 1353"/>
              <a:gd name="T8" fmla="*/ 119083 w 235"/>
              <a:gd name="T9" fmla="*/ 536558 h 1353"/>
              <a:gd name="T10" fmla="*/ 160304 w 235"/>
              <a:gd name="T11" fmla="*/ 743291 h 1353"/>
              <a:gd name="T12" fmla="*/ 186258 w 235"/>
              <a:gd name="T13" fmla="*/ 1060492 h 1353"/>
              <a:gd name="T14" fmla="*/ 212212 w 235"/>
              <a:gd name="T15" fmla="*/ 1336662 h 1353"/>
              <a:gd name="T16" fmla="*/ 239692 w 235"/>
              <a:gd name="T17" fmla="*/ 1597050 h 1353"/>
              <a:gd name="T18" fmla="*/ 265646 w 235"/>
              <a:gd name="T19" fmla="*/ 1844814 h 1353"/>
              <a:gd name="T20" fmla="*/ 319081 w 235"/>
              <a:gd name="T21" fmla="*/ 2051547 h 1353"/>
              <a:gd name="T22" fmla="*/ 358775 w 235"/>
              <a:gd name="T23" fmla="*/ 2135187 h 13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353"/>
              <a:gd name="T38" fmla="*/ 235 w 235"/>
              <a:gd name="T39" fmla="*/ 1353 h 13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353">
                <a:moveTo>
                  <a:pt x="0" y="0"/>
                </a:moveTo>
                <a:cubicBezTo>
                  <a:pt x="1" y="22"/>
                  <a:pt x="3" y="44"/>
                  <a:pt x="9" y="70"/>
                </a:cubicBezTo>
                <a:cubicBezTo>
                  <a:pt x="15" y="96"/>
                  <a:pt x="26" y="128"/>
                  <a:pt x="35" y="157"/>
                </a:cubicBezTo>
                <a:cubicBezTo>
                  <a:pt x="44" y="186"/>
                  <a:pt x="54" y="214"/>
                  <a:pt x="61" y="244"/>
                </a:cubicBezTo>
                <a:cubicBezTo>
                  <a:pt x="68" y="274"/>
                  <a:pt x="71" y="302"/>
                  <a:pt x="78" y="340"/>
                </a:cubicBezTo>
                <a:cubicBezTo>
                  <a:pt x="85" y="378"/>
                  <a:pt x="98" y="416"/>
                  <a:pt x="105" y="471"/>
                </a:cubicBezTo>
                <a:cubicBezTo>
                  <a:pt x="112" y="526"/>
                  <a:pt x="116" y="609"/>
                  <a:pt x="122" y="672"/>
                </a:cubicBezTo>
                <a:cubicBezTo>
                  <a:pt x="128" y="735"/>
                  <a:pt x="133" y="790"/>
                  <a:pt x="139" y="847"/>
                </a:cubicBezTo>
                <a:cubicBezTo>
                  <a:pt x="145" y="904"/>
                  <a:pt x="151" y="958"/>
                  <a:pt x="157" y="1012"/>
                </a:cubicBezTo>
                <a:cubicBezTo>
                  <a:pt x="163" y="1066"/>
                  <a:pt x="165" y="1121"/>
                  <a:pt x="174" y="1169"/>
                </a:cubicBezTo>
                <a:cubicBezTo>
                  <a:pt x="183" y="1217"/>
                  <a:pt x="199" y="1269"/>
                  <a:pt x="209" y="1300"/>
                </a:cubicBezTo>
                <a:cubicBezTo>
                  <a:pt x="219" y="1331"/>
                  <a:pt x="231" y="1344"/>
                  <a:pt x="235" y="1353"/>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13" name="Line 81"/>
          <p:cNvSpPr>
            <a:spLocks noChangeShapeType="1"/>
          </p:cNvSpPr>
          <p:nvPr/>
        </p:nvSpPr>
        <p:spPr bwMode="auto">
          <a:xfrm flipH="1" flipV="1">
            <a:off x="3884368" y="2769376"/>
            <a:ext cx="0" cy="1841500"/>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14" name="Line 82"/>
          <p:cNvSpPr>
            <a:spLocks noChangeShapeType="1"/>
          </p:cNvSpPr>
          <p:nvPr/>
        </p:nvSpPr>
        <p:spPr bwMode="auto">
          <a:xfrm flipH="1" flipV="1">
            <a:off x="5808418" y="2528076"/>
            <a:ext cx="0" cy="1601788"/>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15" name="Freeform 83"/>
          <p:cNvSpPr>
            <a:spLocks/>
          </p:cNvSpPr>
          <p:nvPr/>
        </p:nvSpPr>
        <p:spPr bwMode="auto">
          <a:xfrm>
            <a:off x="4371730" y="2596339"/>
            <a:ext cx="422275" cy="1704975"/>
          </a:xfrm>
          <a:custGeom>
            <a:avLst/>
            <a:gdLst>
              <a:gd name="T0" fmla="*/ 0 w 567"/>
              <a:gd name="T1" fmla="*/ 0 h 1169"/>
              <a:gd name="T2" fmla="*/ 64794 w 567"/>
              <a:gd name="T3" fmla="*/ 611107 h 1169"/>
              <a:gd name="T4" fmla="*/ 129587 w 567"/>
              <a:gd name="T5" fmla="*/ 1171167 h 1169"/>
              <a:gd name="T6" fmla="*/ 220447 w 567"/>
              <a:gd name="T7" fmla="*/ 1438071 h 1169"/>
              <a:gd name="T8" fmla="*/ 305349 w 567"/>
              <a:gd name="T9" fmla="*/ 1591213 h 1169"/>
              <a:gd name="T10" fmla="*/ 422275 w 567"/>
              <a:gd name="T11" fmla="*/ 1704975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16" name="Line 84"/>
          <p:cNvSpPr>
            <a:spLocks noChangeShapeType="1"/>
          </p:cNvSpPr>
          <p:nvPr/>
        </p:nvSpPr>
        <p:spPr bwMode="auto">
          <a:xfrm flipH="1" flipV="1">
            <a:off x="4351093" y="2597926"/>
            <a:ext cx="14287" cy="1851025"/>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17" name="Freeform 85"/>
          <p:cNvSpPr>
            <a:spLocks/>
          </p:cNvSpPr>
          <p:nvPr/>
        </p:nvSpPr>
        <p:spPr bwMode="auto">
          <a:xfrm>
            <a:off x="3895480" y="2743976"/>
            <a:ext cx="463550" cy="1720850"/>
          </a:xfrm>
          <a:custGeom>
            <a:avLst/>
            <a:gdLst>
              <a:gd name="T0" fmla="*/ 0 w 567"/>
              <a:gd name="T1" fmla="*/ 0 h 1169"/>
              <a:gd name="T2" fmla="*/ 71127 w 567"/>
              <a:gd name="T3" fmla="*/ 616797 h 1169"/>
              <a:gd name="T4" fmla="*/ 142253 w 567"/>
              <a:gd name="T5" fmla="*/ 1182072 h 1169"/>
              <a:gd name="T6" fmla="*/ 241994 w 567"/>
              <a:gd name="T7" fmla="*/ 1451461 h 1169"/>
              <a:gd name="T8" fmla="*/ 335195 w 567"/>
              <a:gd name="T9" fmla="*/ 1606029 h 1169"/>
              <a:gd name="T10" fmla="*/ 463550 w 567"/>
              <a:gd name="T11" fmla="*/ 1720850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19" name="Freeform 87"/>
          <p:cNvSpPr>
            <a:spLocks/>
          </p:cNvSpPr>
          <p:nvPr/>
        </p:nvSpPr>
        <p:spPr bwMode="auto">
          <a:xfrm>
            <a:off x="4827343" y="2540776"/>
            <a:ext cx="452437" cy="1690688"/>
          </a:xfrm>
          <a:custGeom>
            <a:avLst/>
            <a:gdLst>
              <a:gd name="T0" fmla="*/ 0 w 567"/>
              <a:gd name="T1" fmla="*/ 0 h 1169"/>
              <a:gd name="T2" fmla="*/ 69422 w 567"/>
              <a:gd name="T3" fmla="*/ 605986 h 1169"/>
              <a:gd name="T4" fmla="*/ 138843 w 567"/>
              <a:gd name="T5" fmla="*/ 1161354 h 1169"/>
              <a:gd name="T6" fmla="*/ 236193 w 567"/>
              <a:gd name="T7" fmla="*/ 1426021 h 1169"/>
              <a:gd name="T8" fmla="*/ 327159 w 567"/>
              <a:gd name="T9" fmla="*/ 1577879 h 1169"/>
              <a:gd name="T10" fmla="*/ 452437 w 567"/>
              <a:gd name="T11" fmla="*/ 1690688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20" name="Line 88"/>
          <p:cNvSpPr>
            <a:spLocks noChangeShapeType="1"/>
          </p:cNvSpPr>
          <p:nvPr/>
        </p:nvSpPr>
        <p:spPr bwMode="auto">
          <a:xfrm flipH="1" flipV="1">
            <a:off x="4808293" y="2501089"/>
            <a:ext cx="14287" cy="1836737"/>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22" name="Freeform 90"/>
          <p:cNvSpPr>
            <a:spLocks/>
          </p:cNvSpPr>
          <p:nvPr/>
        </p:nvSpPr>
        <p:spPr bwMode="auto">
          <a:xfrm>
            <a:off x="5314705" y="2555064"/>
            <a:ext cx="490538" cy="1568450"/>
          </a:xfrm>
          <a:custGeom>
            <a:avLst/>
            <a:gdLst>
              <a:gd name="T0" fmla="*/ 0 w 567"/>
              <a:gd name="T1" fmla="*/ 0 h 1169"/>
              <a:gd name="T2" fmla="*/ 75268 w 567"/>
              <a:gd name="T3" fmla="*/ 562173 h 1169"/>
              <a:gd name="T4" fmla="*/ 150535 w 567"/>
              <a:gd name="T5" fmla="*/ 1077387 h 1169"/>
              <a:gd name="T6" fmla="*/ 256083 w 567"/>
              <a:gd name="T7" fmla="*/ 1322918 h 1169"/>
              <a:gd name="T8" fmla="*/ 354710 w 567"/>
              <a:gd name="T9" fmla="*/ 1463797 h 1169"/>
              <a:gd name="T10" fmla="*/ 490538 w 567"/>
              <a:gd name="T11" fmla="*/ 1568450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23" name="Line 91"/>
          <p:cNvSpPr>
            <a:spLocks noChangeShapeType="1"/>
          </p:cNvSpPr>
          <p:nvPr/>
        </p:nvSpPr>
        <p:spPr bwMode="auto">
          <a:xfrm flipV="1">
            <a:off x="5276605" y="2551889"/>
            <a:ext cx="12700" cy="1655762"/>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453724" name="Freeform 92"/>
          <p:cNvSpPr>
            <a:spLocks/>
          </p:cNvSpPr>
          <p:nvPr/>
        </p:nvSpPr>
        <p:spPr bwMode="auto">
          <a:xfrm>
            <a:off x="2073030" y="2724926"/>
            <a:ext cx="481013" cy="1662113"/>
          </a:xfrm>
          <a:custGeom>
            <a:avLst/>
            <a:gdLst>
              <a:gd name="T0" fmla="*/ 0 w 567"/>
              <a:gd name="T1" fmla="*/ 0 h 1169"/>
              <a:gd name="T2" fmla="*/ 73806 w 567"/>
              <a:gd name="T3" fmla="*/ 595744 h 1169"/>
              <a:gd name="T4" fmla="*/ 147612 w 567"/>
              <a:gd name="T5" fmla="*/ 1141725 h 1169"/>
              <a:gd name="T6" fmla="*/ 251111 w 567"/>
              <a:gd name="T7" fmla="*/ 1401919 h 1169"/>
              <a:gd name="T8" fmla="*/ 347822 w 567"/>
              <a:gd name="T9" fmla="*/ 1551211 h 1169"/>
              <a:gd name="T10" fmla="*/ 481013 w 567"/>
              <a:gd name="T11" fmla="*/ 1662113 h 1169"/>
              <a:gd name="T12" fmla="*/ 0 60000 65536"/>
              <a:gd name="T13" fmla="*/ 0 60000 65536"/>
              <a:gd name="T14" fmla="*/ 0 60000 65536"/>
              <a:gd name="T15" fmla="*/ 0 60000 65536"/>
              <a:gd name="T16" fmla="*/ 0 60000 65536"/>
              <a:gd name="T17" fmla="*/ 0 60000 65536"/>
              <a:gd name="T18" fmla="*/ 0 w 567"/>
              <a:gd name="T19" fmla="*/ 0 h 1169"/>
              <a:gd name="T20" fmla="*/ 567 w 567"/>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567" h="1169">
                <a:moveTo>
                  <a:pt x="0" y="0"/>
                </a:moveTo>
                <a:cubicBezTo>
                  <a:pt x="29" y="142"/>
                  <a:pt x="58" y="285"/>
                  <a:pt x="87" y="419"/>
                </a:cubicBezTo>
                <a:cubicBezTo>
                  <a:pt x="116" y="553"/>
                  <a:pt x="139" y="708"/>
                  <a:pt x="174" y="803"/>
                </a:cubicBezTo>
                <a:cubicBezTo>
                  <a:pt x="209" y="898"/>
                  <a:pt x="257" y="938"/>
                  <a:pt x="296" y="986"/>
                </a:cubicBezTo>
                <a:cubicBezTo>
                  <a:pt x="335" y="1034"/>
                  <a:pt x="365" y="1061"/>
                  <a:pt x="410" y="1091"/>
                </a:cubicBezTo>
                <a:cubicBezTo>
                  <a:pt x="455" y="1121"/>
                  <a:pt x="511" y="1145"/>
                  <a:pt x="567" y="1169"/>
                </a:cubicBezTo>
              </a:path>
            </a:pathLst>
          </a:custGeom>
          <a:noFill/>
          <a:ln w="158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fr-CA"/>
          </a:p>
        </p:txBody>
      </p:sp>
      <p:sp>
        <p:nvSpPr>
          <p:cNvPr id="453725" name="Line 93"/>
          <p:cNvSpPr>
            <a:spLocks noChangeShapeType="1"/>
          </p:cNvSpPr>
          <p:nvPr/>
        </p:nvSpPr>
        <p:spPr bwMode="auto">
          <a:xfrm flipV="1">
            <a:off x="2038105" y="2740801"/>
            <a:ext cx="30163" cy="1830388"/>
          </a:xfrm>
          <a:prstGeom prst="line">
            <a:avLst/>
          </a:prstGeom>
          <a:noFill/>
          <a:ln w="158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fr-CA"/>
          </a:p>
        </p:txBody>
      </p:sp>
      <p:sp>
        <p:nvSpPr>
          <p:cNvPr id="20533" name="Text Box 95"/>
          <p:cNvSpPr txBox="1">
            <a:spLocks noChangeArrowheads="1"/>
          </p:cNvSpPr>
          <p:nvPr/>
        </p:nvSpPr>
        <p:spPr bwMode="auto">
          <a:xfrm>
            <a:off x="966543" y="5325251"/>
            <a:ext cx="1290637"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Arial" charset="0"/>
              </a:rPr>
              <a:t>Secousse musculaire</a:t>
            </a:r>
          </a:p>
        </p:txBody>
      </p:sp>
      <p:sp>
        <p:nvSpPr>
          <p:cNvPr id="20534" name="Text Box 96"/>
          <p:cNvSpPr txBox="1">
            <a:spLocks noChangeArrowheads="1"/>
          </p:cNvSpPr>
          <p:nvPr/>
        </p:nvSpPr>
        <p:spPr bwMode="auto">
          <a:xfrm>
            <a:off x="2628655" y="5339539"/>
            <a:ext cx="1365250"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Arial" charset="0"/>
              </a:rPr>
              <a:t>Sommation temporelle</a:t>
            </a:r>
          </a:p>
        </p:txBody>
      </p:sp>
      <p:sp>
        <p:nvSpPr>
          <p:cNvPr id="20535" name="Text Box 98"/>
          <p:cNvSpPr txBox="1">
            <a:spLocks noChangeArrowheads="1"/>
          </p:cNvSpPr>
          <p:nvPr/>
        </p:nvSpPr>
        <p:spPr bwMode="auto">
          <a:xfrm>
            <a:off x="6575180" y="5214126"/>
            <a:ext cx="1189038" cy="479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Arial" charset="0"/>
              </a:rPr>
              <a:t>Tétanos complet</a:t>
            </a:r>
          </a:p>
          <a:p>
            <a:r>
              <a:rPr lang="fr-CA" sz="1000" b="1">
                <a:latin typeface="Arial" charset="0"/>
              </a:rPr>
              <a:t>(fusion complète des contractions)</a:t>
            </a:r>
          </a:p>
        </p:txBody>
      </p:sp>
      <p:sp>
        <p:nvSpPr>
          <p:cNvPr id="20536" name="Text Box 99"/>
          <p:cNvSpPr txBox="1">
            <a:spLocks noChangeArrowheads="1"/>
          </p:cNvSpPr>
          <p:nvPr/>
        </p:nvSpPr>
        <p:spPr bwMode="auto">
          <a:xfrm>
            <a:off x="4098680" y="5001401"/>
            <a:ext cx="979488" cy="234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a:latin typeface="Arial" charset="0"/>
              </a:rPr>
              <a:t>Temps (ms)</a:t>
            </a:r>
          </a:p>
        </p:txBody>
      </p:sp>
      <p:sp>
        <p:nvSpPr>
          <p:cNvPr id="20537" name="Text Box 97"/>
          <p:cNvSpPr txBox="1">
            <a:spLocks noChangeArrowheads="1"/>
          </p:cNvSpPr>
          <p:nvPr/>
        </p:nvSpPr>
        <p:spPr bwMode="auto">
          <a:xfrm>
            <a:off x="4624143" y="5201426"/>
            <a:ext cx="1355725" cy="479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Arial" charset="0"/>
              </a:rPr>
              <a:t>Tétanos incomplet</a:t>
            </a:r>
          </a:p>
          <a:p>
            <a:r>
              <a:rPr lang="fr-CA" sz="1000" b="1">
                <a:latin typeface="Arial" charset="0"/>
              </a:rPr>
              <a:t>(fusion partielle</a:t>
            </a:r>
          </a:p>
          <a:p>
            <a:r>
              <a:rPr lang="fr-CA" sz="1000" b="1">
                <a:latin typeface="Arial" charset="0"/>
              </a:rPr>
              <a:t>des contractions)</a:t>
            </a:r>
          </a:p>
        </p:txBody>
      </p:sp>
      <p:sp>
        <p:nvSpPr>
          <p:cNvPr id="20538" name="Text Box 100"/>
          <p:cNvSpPr txBox="1">
            <a:spLocks noChangeArrowheads="1"/>
          </p:cNvSpPr>
          <p:nvPr/>
        </p:nvSpPr>
        <p:spPr bwMode="auto">
          <a:xfrm rot="-5400000">
            <a:off x="-16120" y="3374214"/>
            <a:ext cx="1079500" cy="234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10800" rIns="90000" bIns="1080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1400" b="1">
                <a:solidFill>
                  <a:schemeClr val="accent2"/>
                </a:solidFill>
                <a:latin typeface="Arial" charset="0"/>
              </a:rPr>
              <a:t>Tension</a:t>
            </a:r>
          </a:p>
        </p:txBody>
      </p:sp>
      <p:sp>
        <p:nvSpPr>
          <p:cNvPr id="453734" name="Text Box 102"/>
          <p:cNvSpPr txBox="1">
            <a:spLocks noChangeArrowheads="1"/>
          </p:cNvSpPr>
          <p:nvPr/>
        </p:nvSpPr>
        <p:spPr bwMode="auto">
          <a:xfrm>
            <a:off x="842718" y="2515376"/>
            <a:ext cx="881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a:solidFill>
                  <a:srgbClr val="FF0000"/>
                </a:solidFill>
                <a:latin typeface="Verdana" pitchFamily="34" charset="0"/>
              </a:rPr>
              <a:t>[Ca</a:t>
            </a:r>
            <a:r>
              <a:rPr lang="fr-CA" sz="1400" baseline="20000">
                <a:solidFill>
                  <a:srgbClr val="FF0000"/>
                </a:solidFill>
                <a:latin typeface="Verdana" pitchFamily="34" charset="0"/>
              </a:rPr>
              <a:t>2+</a:t>
            </a:r>
            <a:r>
              <a:rPr lang="fr-CA" sz="1400">
                <a:solidFill>
                  <a:srgbClr val="FF0000"/>
                </a:solidFill>
                <a:latin typeface="Verdana" pitchFamily="34" charset="0"/>
              </a:rPr>
              <a:t>]</a:t>
            </a:r>
            <a:r>
              <a:rPr lang="fr-CA" baseline="-16000">
                <a:solidFill>
                  <a:srgbClr val="FF0000"/>
                </a:solidFill>
                <a:latin typeface="Verdana" pitchFamily="34" charset="0"/>
              </a:rPr>
              <a:t>in</a:t>
            </a:r>
          </a:p>
        </p:txBody>
      </p:sp>
      <p:sp>
        <p:nvSpPr>
          <p:cNvPr id="20482" name="Text Box 4"/>
          <p:cNvSpPr txBox="1">
            <a:spLocks noChangeArrowheads="1"/>
          </p:cNvSpPr>
          <p:nvPr/>
        </p:nvSpPr>
        <p:spPr bwMode="auto">
          <a:xfrm>
            <a:off x="251044" y="243414"/>
            <a:ext cx="8705850" cy="18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2563">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a:spcAft>
                <a:spcPct val="10000"/>
              </a:spcAft>
              <a:buSzPct val="70000"/>
              <a:buFont typeface="Wingdings" pitchFamily="2" charset="2"/>
              <a:buNone/>
            </a:pPr>
            <a:r>
              <a:rPr lang="en-CA" sz="1600" b="1" dirty="0">
                <a:latin typeface="Arial" charset="0"/>
                <a:cs typeface="Arial" charset="0"/>
              </a:rPr>
              <a:t>i) </a:t>
            </a:r>
            <a:r>
              <a:rPr lang="fr-CA" sz="1600" b="1" i="1" u="sng" dirty="0">
                <a:latin typeface="Arial" charset="0"/>
                <a:cs typeface="Arial" charset="0"/>
              </a:rPr>
              <a:t>Sommation temporelle</a:t>
            </a:r>
            <a:r>
              <a:rPr lang="fr-CA" sz="1600" b="1" dirty="0">
                <a:latin typeface="Arial" charset="0"/>
                <a:cs typeface="Arial" charset="0"/>
              </a:rPr>
              <a:t> des secousses musculaires :</a:t>
            </a:r>
          </a:p>
          <a:p>
            <a:pPr marL="358775" lvl="1" indent="-176213">
              <a:spcBef>
                <a:spcPts val="200"/>
              </a:spcBef>
              <a:spcAft>
                <a:spcPts val="0"/>
              </a:spcAft>
              <a:buSzPct val="70000"/>
              <a:buFont typeface="Wingdings" pitchFamily="2" charset="2"/>
              <a:buChar char="§"/>
            </a:pPr>
            <a:r>
              <a:rPr lang="fr-CA" sz="1400" dirty="0">
                <a:latin typeface="Arial" charset="0"/>
                <a:cs typeface="Arial" charset="0"/>
              </a:rPr>
              <a:t>Lorsque le deuxième stimulus survient </a:t>
            </a:r>
            <a:r>
              <a:rPr lang="fr-CA" sz="1400" u="sng" dirty="0">
                <a:latin typeface="Arial" charset="0"/>
                <a:cs typeface="Arial" charset="0"/>
              </a:rPr>
              <a:t>avant</a:t>
            </a:r>
            <a:r>
              <a:rPr lang="fr-CA" sz="1400" dirty="0">
                <a:latin typeface="Arial" charset="0"/>
                <a:cs typeface="Arial" charset="0"/>
              </a:rPr>
              <a:t> la fin de la première contraction.</a:t>
            </a:r>
            <a:endParaRPr lang="fr-CA" sz="1400" i="1" dirty="0">
              <a:latin typeface="Arial" charset="0"/>
              <a:cs typeface="Arial" charset="0"/>
            </a:endParaRPr>
          </a:p>
          <a:p>
            <a:pPr marL="358775" lvl="1" indent="-176213">
              <a:spcBef>
                <a:spcPts val="200"/>
              </a:spcBef>
              <a:spcAft>
                <a:spcPts val="0"/>
              </a:spcAft>
              <a:buSzPct val="70000"/>
              <a:buFont typeface="Wingdings" pitchFamily="2" charset="2"/>
              <a:buChar char="§"/>
            </a:pPr>
            <a:r>
              <a:rPr lang="fr-CA" sz="1400" b="1" i="1" dirty="0">
                <a:latin typeface="Arial" charset="0"/>
                <a:cs typeface="Arial" charset="0"/>
              </a:rPr>
              <a:t>Tétanos</a:t>
            </a:r>
            <a:r>
              <a:rPr lang="fr-CA" sz="1400" b="1" dirty="0">
                <a:latin typeface="Arial" charset="0"/>
                <a:cs typeface="Arial" charset="0"/>
              </a:rPr>
              <a:t>:</a:t>
            </a:r>
            <a:r>
              <a:rPr lang="fr-CA" sz="1400" dirty="0">
                <a:latin typeface="Arial" charset="0"/>
                <a:cs typeface="Arial" charset="0"/>
              </a:rPr>
              <a:t> contractions fusionnées; obtenues à haute fréquence de stimulation.</a:t>
            </a:r>
          </a:p>
          <a:p>
            <a:pPr marL="358775" lvl="2" indent="0">
              <a:spcAft>
                <a:spcPct val="20000"/>
              </a:spcAft>
              <a:buSzPct val="70000"/>
              <a:buFont typeface="Wingdings" pitchFamily="2" charset="2"/>
              <a:buNone/>
            </a:pPr>
            <a:r>
              <a:rPr lang="fr-CA" sz="1400" b="1" dirty="0">
                <a:latin typeface="Arial" charset="0"/>
                <a:cs typeface="Arial" charset="0"/>
                <a:sym typeface="Symbol" pitchFamily="18" charset="2"/>
              </a:rPr>
              <a:t></a:t>
            </a:r>
            <a:r>
              <a:rPr lang="fr-CA" sz="1400" b="1" dirty="0">
                <a:latin typeface="Arial" charset="0"/>
                <a:cs typeface="Arial" charset="0"/>
              </a:rPr>
              <a:t> </a:t>
            </a:r>
            <a:r>
              <a:rPr lang="fr-CA" sz="1400" dirty="0">
                <a:latin typeface="Arial" charset="0"/>
                <a:cs typeface="Arial" charset="0"/>
              </a:rPr>
              <a:t>Tension maximale qu’une unité motrice peut générer.</a:t>
            </a:r>
          </a:p>
          <a:p>
            <a:pPr marL="358775" lvl="1" indent="-176213">
              <a:spcAft>
                <a:spcPct val="25000"/>
              </a:spcAft>
              <a:buSzPct val="70000"/>
              <a:buFont typeface="Wingdings" pitchFamily="2" charset="2"/>
              <a:buChar char="§"/>
            </a:pPr>
            <a:r>
              <a:rPr lang="fr-CA" sz="1400" dirty="0">
                <a:latin typeface="Arial" charset="0"/>
                <a:cs typeface="Arial" charset="0"/>
              </a:rPr>
              <a:t>Principalement due au fait que le niveau de [Ca</a:t>
            </a:r>
            <a:r>
              <a:rPr lang="fr-CA" sz="1400" baseline="30000" dirty="0">
                <a:latin typeface="Arial" charset="0"/>
                <a:cs typeface="Arial" charset="0"/>
              </a:rPr>
              <a:t>2+</a:t>
            </a:r>
            <a:r>
              <a:rPr lang="fr-CA" sz="1400" dirty="0">
                <a:latin typeface="Arial" charset="0"/>
                <a:cs typeface="Arial" charset="0"/>
              </a:rPr>
              <a:t>] augmente progressivement durant les contractions successives. Durant le tétanos, suffisamment d’ions Ca</a:t>
            </a:r>
            <a:r>
              <a:rPr lang="fr-CA" sz="1400" baseline="30000" dirty="0">
                <a:latin typeface="Arial" charset="0"/>
                <a:cs typeface="Arial" charset="0"/>
              </a:rPr>
              <a:t>2+</a:t>
            </a:r>
            <a:r>
              <a:rPr lang="fr-CA" sz="1400" dirty="0">
                <a:latin typeface="Arial" charset="0"/>
                <a:cs typeface="Arial" charset="0"/>
              </a:rPr>
              <a:t> sont présents entre les potentiels d’action pour saturer tous les </a:t>
            </a:r>
            <a:r>
              <a:rPr lang="fr-CA" sz="1400" dirty="0" err="1">
                <a:latin typeface="Arial" charset="0"/>
                <a:cs typeface="Arial" charset="0"/>
              </a:rPr>
              <a:t>TnC</a:t>
            </a:r>
            <a:r>
              <a:rPr lang="fr-CA" sz="1400" dirty="0">
                <a:latin typeface="Arial" charset="0"/>
                <a:cs typeface="Arial" charset="0"/>
              </a:rPr>
              <a:t> des complexes de troponine </a:t>
            </a:r>
            <a:r>
              <a:rPr lang="fr-CA" sz="1400" b="1" dirty="0">
                <a:latin typeface="Arial" charset="0"/>
                <a:cs typeface="Arial" charset="0"/>
                <a:sym typeface="Symbol" pitchFamily="18" charset="2"/>
              </a:rPr>
              <a:t></a:t>
            </a:r>
            <a:r>
              <a:rPr lang="fr-CA" sz="1400" dirty="0">
                <a:latin typeface="Arial" charset="0"/>
                <a:cs typeface="Arial" charset="0"/>
              </a:rPr>
              <a:t> état de contraction maximale.</a:t>
            </a:r>
          </a:p>
        </p:txBody>
      </p:sp>
      <p:sp>
        <p:nvSpPr>
          <p:cNvPr id="2" name="Text Box 5">
            <a:extLst>
              <a:ext uri="{FF2B5EF4-FFF2-40B4-BE49-F238E27FC236}">
                <a16:creationId xmlns:a16="http://schemas.microsoft.com/office/drawing/2014/main" id="{E16F9353-F1E7-42E7-8C54-117FBCBF09C6}"/>
              </a:ext>
            </a:extLst>
          </p:cNvPr>
          <p:cNvSpPr txBox="1">
            <a:spLocks noChangeArrowheads="1"/>
          </p:cNvSpPr>
          <p:nvPr/>
        </p:nvSpPr>
        <p:spPr bwMode="auto">
          <a:xfrm>
            <a:off x="719459" y="5807950"/>
            <a:ext cx="6115631" cy="307777"/>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dirty="0">
                <a:solidFill>
                  <a:srgbClr val="FF0000"/>
                </a:solidFill>
                <a:latin typeface="Arial" charset="0"/>
                <a:cs typeface="Arial" charset="0"/>
              </a:rPr>
              <a:t>** Le signal Ca</a:t>
            </a:r>
            <a:r>
              <a:rPr lang="fr-CA" sz="1400" baseline="30000" dirty="0">
                <a:solidFill>
                  <a:srgbClr val="FF0000"/>
                </a:solidFill>
                <a:latin typeface="Arial" charset="0"/>
                <a:cs typeface="Arial" charset="0"/>
              </a:rPr>
              <a:t>2+</a:t>
            </a:r>
            <a:r>
              <a:rPr lang="fr-CA" sz="1400" dirty="0">
                <a:solidFill>
                  <a:srgbClr val="FF0000"/>
                </a:solidFill>
                <a:latin typeface="Arial" charset="0"/>
                <a:cs typeface="Arial" charset="0"/>
              </a:rPr>
              <a:t> d’une seule secousse est très bref (&lt; 50 msec); pourquoi ?</a:t>
            </a:r>
          </a:p>
        </p:txBody>
      </p:sp>
      <p:sp>
        <p:nvSpPr>
          <p:cNvPr id="3" name="Text Box 5">
            <a:extLst>
              <a:ext uri="{FF2B5EF4-FFF2-40B4-BE49-F238E27FC236}">
                <a16:creationId xmlns:a16="http://schemas.microsoft.com/office/drawing/2014/main" id="{580C5629-125B-411F-8AFA-3A16F90E13A7}"/>
              </a:ext>
            </a:extLst>
          </p:cNvPr>
          <p:cNvSpPr txBox="1">
            <a:spLocks noChangeArrowheads="1"/>
          </p:cNvSpPr>
          <p:nvPr/>
        </p:nvSpPr>
        <p:spPr bwMode="auto">
          <a:xfrm>
            <a:off x="750180" y="2065920"/>
            <a:ext cx="4743250" cy="307777"/>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1400" dirty="0">
                <a:solidFill>
                  <a:schemeClr val="accent2"/>
                </a:solidFill>
                <a:latin typeface="Arial" charset="0"/>
              </a:rPr>
              <a:t>Figure 9.12 (voir description dans la légende de la diapo)</a:t>
            </a:r>
          </a:p>
        </p:txBody>
      </p:sp>
    </p:spTree>
    <p:extLst>
      <p:ext uri="{BB962C8B-B14F-4D97-AF65-F5344CB8AC3E}">
        <p14:creationId xmlns:p14="http://schemas.microsoft.com/office/powerpoint/2010/main" val="2465554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36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37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36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37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36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37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366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36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37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37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37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37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37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37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37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37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372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36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366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4536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36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36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3670"/>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4536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36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36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3673"/>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453672"/>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453670"/>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4536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3671"/>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53671"/>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36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367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367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36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36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36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36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368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3682"/>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4536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36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368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368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368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536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5368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5368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5368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5371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370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370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369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53691"/>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4536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61" grpId="0" animBg="1"/>
      <p:bldP spid="453663" grpId="0" animBg="1"/>
      <p:bldP spid="453663" grpId="1" animBg="1"/>
      <p:bldP spid="453650" grpId="0" animBg="1"/>
      <p:bldP spid="453651" grpId="0" animBg="1"/>
      <p:bldP spid="453658" grpId="0" animBg="1"/>
      <p:bldP spid="453659" grpId="0" animBg="1"/>
      <p:bldP spid="453664" grpId="0" animBg="1"/>
      <p:bldP spid="453665" grpId="0" animBg="1"/>
      <p:bldP spid="453667" grpId="0" animBg="1"/>
      <p:bldP spid="453667" grpId="1" animBg="1"/>
      <p:bldP spid="453669" grpId="0" animBg="1"/>
      <p:bldP spid="453669" grpId="1" animBg="1"/>
      <p:bldP spid="453670" grpId="0" animBg="1"/>
      <p:bldP spid="453670" grpId="1" animBg="1"/>
      <p:bldP spid="453671" grpId="0" animBg="1"/>
      <p:bldP spid="453671" grpId="1" animBg="1"/>
      <p:bldP spid="453672" grpId="0" animBg="1"/>
      <p:bldP spid="453672" grpId="1" animBg="1"/>
      <p:bldP spid="453673" grpId="0" animBg="1"/>
      <p:bldP spid="453673" grpId="1" animBg="1"/>
      <p:bldP spid="453674" grpId="0" animBg="1"/>
      <p:bldP spid="453675" grpId="0" animBg="1"/>
      <p:bldP spid="453676" grpId="0" animBg="1"/>
      <p:bldP spid="453677" grpId="0" animBg="1"/>
      <p:bldP spid="453678" grpId="0" animBg="1"/>
      <p:bldP spid="453679" grpId="0" animBg="1"/>
      <p:bldP spid="453680" grpId="0" animBg="1"/>
      <p:bldP spid="453681" grpId="0" animBg="1"/>
      <p:bldP spid="453682" grpId="0" animBg="1"/>
      <p:bldP spid="453683" grpId="0" animBg="1"/>
      <p:bldP spid="453683" grpId="1" animBg="1"/>
      <p:bldP spid="453684" grpId="0" animBg="1"/>
      <p:bldP spid="453686" grpId="0" animBg="1"/>
      <p:bldP spid="453687" grpId="0" animBg="1"/>
      <p:bldP spid="453688" grpId="0" animBg="1"/>
      <p:bldP spid="453689" grpId="0" animBg="1"/>
      <p:bldP spid="453690" grpId="0" animBg="1"/>
      <p:bldP spid="453690" grpId="1" animBg="1"/>
      <p:bldP spid="453691" grpId="0" animBg="1"/>
      <p:bldP spid="453692" grpId="0" animBg="1"/>
      <p:bldP spid="453701" grpId="0" animBg="1"/>
      <p:bldP spid="453702" grpId="0" animBg="1"/>
      <p:bldP spid="453712" grpId="0" animBg="1"/>
      <p:bldP spid="453713" grpId="0" animBg="1"/>
      <p:bldP spid="453714" grpId="0" animBg="1"/>
      <p:bldP spid="453715" grpId="0" animBg="1"/>
      <p:bldP spid="453716" grpId="0" animBg="1"/>
      <p:bldP spid="453717" grpId="0" animBg="1"/>
      <p:bldP spid="453719" grpId="0" animBg="1"/>
      <p:bldP spid="453720" grpId="0" animBg="1"/>
      <p:bldP spid="453722" grpId="0" animBg="1"/>
      <p:bldP spid="453723" grpId="0" animBg="1"/>
      <p:bldP spid="453724" grpId="0" animBg="1"/>
      <p:bldP spid="453725" grpId="0" animBg="1"/>
      <p:bldP spid="453734"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2"/>
          <p:cNvSpPr txBox="1">
            <a:spLocks noChangeArrowheads="1"/>
          </p:cNvSpPr>
          <p:nvPr/>
        </p:nvSpPr>
        <p:spPr bwMode="auto">
          <a:xfrm>
            <a:off x="196851" y="306388"/>
            <a:ext cx="3390411" cy="188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tabLst>
                <a:tab pos="7629525" algn="l"/>
              </a:tabLst>
              <a:defRPr>
                <a:solidFill>
                  <a:schemeClr val="tx1"/>
                </a:solidFill>
                <a:latin typeface="Times New Roman" pitchFamily="18" charset="0"/>
              </a:defRPr>
            </a:lvl1pPr>
            <a:lvl2pPr marL="444500" indent="-173038">
              <a:tabLst>
                <a:tab pos="7629525" algn="l"/>
              </a:tabLst>
              <a:defRPr>
                <a:solidFill>
                  <a:schemeClr val="tx1"/>
                </a:solidFill>
                <a:latin typeface="Times New Roman" pitchFamily="18" charset="0"/>
              </a:defRPr>
            </a:lvl2pPr>
            <a:lvl3pPr marL="1143000" indent="-228600">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268288" indent="-268288">
              <a:spcAft>
                <a:spcPct val="25000"/>
              </a:spcAft>
              <a:buSzPct val="70000"/>
              <a:buFont typeface="Wingdings" pitchFamily="2" charset="2"/>
              <a:buNone/>
            </a:pPr>
            <a:r>
              <a:rPr lang="en-CA" sz="1600" b="1" dirty="0">
                <a:latin typeface="Arial" charset="0"/>
                <a:cs typeface="Arial" charset="0"/>
              </a:rPr>
              <a:t>ii) 	</a:t>
            </a:r>
            <a:r>
              <a:rPr lang="fr-CA" sz="1600" b="1" i="1" u="sng" dirty="0">
                <a:latin typeface="Arial" charset="0"/>
                <a:cs typeface="Arial" charset="0"/>
              </a:rPr>
              <a:t>Sommation spatiale</a:t>
            </a:r>
            <a:r>
              <a:rPr lang="fr-CA" sz="1600" b="1" dirty="0">
                <a:latin typeface="Arial" charset="0"/>
                <a:cs typeface="Arial" charset="0"/>
              </a:rPr>
              <a:t>:</a:t>
            </a:r>
          </a:p>
          <a:p>
            <a:pPr marL="446088" lvl="1" indent="-177800">
              <a:spcBef>
                <a:spcPts val="200"/>
              </a:spcBef>
              <a:spcAft>
                <a:spcPct val="20000"/>
              </a:spcAft>
              <a:buSzPct val="70000"/>
              <a:buFont typeface="Wingdings" pitchFamily="2" charset="2"/>
              <a:buChar char="§"/>
            </a:pPr>
            <a:r>
              <a:rPr lang="fr-CA" sz="1400" dirty="0">
                <a:latin typeface="Arial" charset="0"/>
                <a:cs typeface="Arial" charset="0"/>
              </a:rPr>
              <a:t>Dans les muscles entiers, augmentation de la force de contraction par augmentation du nombre d’unités motrices qui se contractent simultanément.</a:t>
            </a:r>
          </a:p>
          <a:p>
            <a:pPr marL="446088" lvl="1" indent="-177800">
              <a:spcBef>
                <a:spcPts val="600"/>
              </a:spcBef>
              <a:spcAft>
                <a:spcPct val="20000"/>
              </a:spcAft>
              <a:buSzPct val="70000"/>
              <a:buFont typeface="Wingdings" pitchFamily="2" charset="2"/>
              <a:buChar char="§"/>
            </a:pPr>
            <a:r>
              <a:rPr lang="fr-CA" sz="1400" dirty="0">
                <a:latin typeface="Arial" charset="0"/>
                <a:cs typeface="Arial" charset="0"/>
              </a:rPr>
              <a:t>Aussi appelé </a:t>
            </a:r>
            <a:r>
              <a:rPr lang="fr-CA" sz="1400" b="1" i="1" dirty="0">
                <a:latin typeface="Arial" charset="0"/>
                <a:cs typeface="Arial" charset="0"/>
              </a:rPr>
              <a:t>recrutement</a:t>
            </a:r>
            <a:r>
              <a:rPr lang="fr-CA" sz="1400" i="1" dirty="0">
                <a:latin typeface="Arial" charset="0"/>
                <a:cs typeface="Arial" charset="0"/>
              </a:rPr>
              <a:t>.</a:t>
            </a:r>
          </a:p>
        </p:txBody>
      </p:sp>
      <p:pic>
        <p:nvPicPr>
          <p:cNvPr id="86018" name="Picture 2" descr="http://cw2.erpi.com/cw/marieb/userfiles/18_Fig_9_16_p_3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0515" y="192934"/>
            <a:ext cx="4759384" cy="5877276"/>
          </a:xfrm>
          <a:prstGeom prst="rect">
            <a:avLst/>
          </a:prstGeom>
          <a:noFill/>
        </p:spPr>
      </p:pic>
      <p:sp>
        <p:nvSpPr>
          <p:cNvPr id="21506" name="Text Box 5"/>
          <p:cNvSpPr txBox="1">
            <a:spLocks noChangeArrowheads="1"/>
          </p:cNvSpPr>
          <p:nvPr/>
        </p:nvSpPr>
        <p:spPr bwMode="auto">
          <a:xfrm>
            <a:off x="120250" y="5307723"/>
            <a:ext cx="3811669" cy="523220"/>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1400" dirty="0">
                <a:solidFill>
                  <a:schemeClr val="accent2"/>
                </a:solidFill>
                <a:latin typeface="Arial" charset="0"/>
              </a:rPr>
              <a:t>Figure 9.13</a:t>
            </a:r>
          </a:p>
          <a:p>
            <a:pPr algn="ctr"/>
            <a:r>
              <a:rPr lang="fr-CA" sz="1400" dirty="0">
                <a:solidFill>
                  <a:schemeClr val="accent2"/>
                </a:solidFill>
                <a:latin typeface="Arial" charset="0"/>
              </a:rPr>
              <a:t>(voir description dans la légende de la diapo)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2"/>
          <p:cNvSpPr txBox="1">
            <a:spLocks noChangeArrowheads="1"/>
          </p:cNvSpPr>
          <p:nvPr/>
        </p:nvSpPr>
        <p:spPr bwMode="auto">
          <a:xfrm>
            <a:off x="196851" y="306388"/>
            <a:ext cx="3229436" cy="183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tabLst>
                <a:tab pos="7629525" algn="l"/>
              </a:tabLst>
              <a:defRPr>
                <a:solidFill>
                  <a:schemeClr val="tx1"/>
                </a:solidFill>
                <a:latin typeface="Times New Roman" pitchFamily="18" charset="0"/>
              </a:defRPr>
            </a:lvl1pPr>
            <a:lvl2pPr marL="444500" indent="-173038">
              <a:tabLst>
                <a:tab pos="7629525" algn="l"/>
              </a:tabLst>
              <a:defRPr>
                <a:solidFill>
                  <a:schemeClr val="tx1"/>
                </a:solidFill>
                <a:latin typeface="Times New Roman" pitchFamily="18" charset="0"/>
              </a:defRPr>
            </a:lvl2pPr>
            <a:lvl3pPr marL="1143000" indent="-228600">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268288" indent="-268288">
              <a:spcAft>
                <a:spcPct val="25000"/>
              </a:spcAft>
              <a:buSzPct val="70000"/>
              <a:buFont typeface="Wingdings" pitchFamily="2" charset="2"/>
              <a:buNone/>
            </a:pPr>
            <a:r>
              <a:rPr lang="en-CA" sz="1600" b="1" dirty="0">
                <a:latin typeface="Arial" charset="0"/>
                <a:cs typeface="Arial" charset="0"/>
              </a:rPr>
              <a:t>ii) 	</a:t>
            </a:r>
            <a:r>
              <a:rPr lang="fr-CA" sz="1600" b="1" i="1" u="sng" dirty="0">
                <a:latin typeface="Arial" charset="0"/>
                <a:cs typeface="Arial" charset="0"/>
              </a:rPr>
              <a:t>Sommation spatiale</a:t>
            </a:r>
            <a:r>
              <a:rPr lang="fr-CA" sz="1600" b="1" dirty="0">
                <a:latin typeface="Arial" charset="0"/>
                <a:cs typeface="Arial" charset="0"/>
              </a:rPr>
              <a:t>:</a:t>
            </a:r>
          </a:p>
          <a:p>
            <a:pPr marL="446088" lvl="1" indent="-177800">
              <a:spcBef>
                <a:spcPts val="200"/>
              </a:spcBef>
              <a:spcAft>
                <a:spcPct val="20000"/>
              </a:spcAft>
              <a:buSzPct val="70000"/>
              <a:buFont typeface="Wingdings" pitchFamily="2" charset="2"/>
              <a:buChar char="§"/>
            </a:pPr>
            <a:r>
              <a:rPr lang="fr-CA" sz="1400" dirty="0">
                <a:latin typeface="Arial" charset="0"/>
                <a:cs typeface="Arial" charset="0"/>
              </a:rPr>
              <a:t>Dans les muscles entiers, augmentation de la force de contraction par augmentation du nombre d’unités motrices qui se contractent simultanément.</a:t>
            </a:r>
          </a:p>
          <a:p>
            <a:pPr marL="446088" lvl="1" indent="-177800">
              <a:spcBef>
                <a:spcPts val="600"/>
              </a:spcBef>
              <a:spcAft>
                <a:spcPct val="20000"/>
              </a:spcAft>
              <a:buSzPct val="70000"/>
              <a:buFont typeface="Wingdings" pitchFamily="2" charset="2"/>
              <a:buChar char="§"/>
            </a:pPr>
            <a:r>
              <a:rPr lang="fr-CA" sz="1400" dirty="0">
                <a:latin typeface="Arial" charset="0"/>
                <a:cs typeface="Arial" charset="0"/>
              </a:rPr>
              <a:t>Aussi appelé </a:t>
            </a:r>
            <a:r>
              <a:rPr lang="fr-CA" sz="1400" b="1" i="1" dirty="0">
                <a:latin typeface="Arial" charset="0"/>
                <a:cs typeface="Arial" charset="0"/>
              </a:rPr>
              <a:t>recrutement</a:t>
            </a:r>
            <a:r>
              <a:rPr lang="fr-CA" sz="1400" i="1" dirty="0">
                <a:latin typeface="Arial" charset="0"/>
                <a:cs typeface="Arial" charset="0"/>
              </a:rPr>
              <a:t>.</a:t>
            </a:r>
          </a:p>
        </p:txBody>
      </p:sp>
      <p:pic>
        <p:nvPicPr>
          <p:cNvPr id="5" name="Espace réservé du contenu 4">
            <a:extLst>
              <a:ext uri="{FF2B5EF4-FFF2-40B4-BE49-F238E27FC236}">
                <a16:creationId xmlns:a16="http://schemas.microsoft.com/office/drawing/2014/main" id="{818A2AB8-EB79-4C39-AB93-17AB5B90A9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a:stretch/>
        </p:blipFill>
        <p:spPr>
          <a:xfrm>
            <a:off x="3426287" y="501444"/>
            <a:ext cx="5064125" cy="4586441"/>
          </a:xfrm>
          <a:prstGeom prst="rect">
            <a:avLst/>
          </a:prstGeom>
        </p:spPr>
      </p:pic>
    </p:spTree>
    <p:extLst>
      <p:ext uri="{BB962C8B-B14F-4D97-AF65-F5344CB8AC3E}">
        <p14:creationId xmlns:p14="http://schemas.microsoft.com/office/powerpoint/2010/main" val="167277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sz="half" idx="1"/>
          </p:nvPr>
        </p:nvSpPr>
        <p:spPr>
          <a:xfrm>
            <a:off x="222251" y="354013"/>
            <a:ext cx="7621588" cy="407987"/>
          </a:xfrm>
        </p:spPr>
        <p:txBody>
          <a:bodyPr/>
          <a:lstStyle/>
          <a:p>
            <a:pPr marL="357188" indent="-357188" eaLnBrk="1" hangingPunct="1">
              <a:lnSpc>
                <a:spcPct val="80000"/>
              </a:lnSpc>
              <a:spcAft>
                <a:spcPct val="25000"/>
              </a:spcAft>
              <a:buClr>
                <a:schemeClr val="tx1"/>
              </a:buClr>
              <a:buSzPct val="120000"/>
              <a:buNone/>
            </a:pPr>
            <a:r>
              <a:rPr lang="fr-CA" sz="2200" b="1" dirty="0">
                <a:latin typeface="Arial" charset="0"/>
                <a:cs typeface="Arial" charset="0"/>
              </a:rPr>
              <a:t>4.	</a:t>
            </a:r>
            <a:r>
              <a:rPr lang="fr-CA" sz="2200" b="1" u="sng" dirty="0">
                <a:latin typeface="Arial" charset="0"/>
                <a:cs typeface="Arial" charset="0"/>
              </a:rPr>
              <a:t>CONTRACTIONS ISOTONIQUES ET ISOMÉTRIQUES</a:t>
            </a:r>
          </a:p>
        </p:txBody>
      </p:sp>
      <p:sp>
        <p:nvSpPr>
          <p:cNvPr id="22531" name="Rectangle 4"/>
          <p:cNvSpPr>
            <a:spLocks noChangeArrowheads="1"/>
          </p:cNvSpPr>
          <p:nvPr/>
        </p:nvSpPr>
        <p:spPr bwMode="auto">
          <a:xfrm>
            <a:off x="304800" y="849314"/>
            <a:ext cx="3278393" cy="513649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182563" indent="-182563" eaLnBrk="1" hangingPunct="1">
              <a:lnSpc>
                <a:spcPct val="125000"/>
              </a:lnSpc>
              <a:spcBef>
                <a:spcPct val="50000"/>
              </a:spcBef>
              <a:spcAft>
                <a:spcPts val="0"/>
              </a:spcAft>
              <a:buClr>
                <a:schemeClr val="tx1"/>
              </a:buClr>
              <a:buSzPct val="120000"/>
              <a:buFontTx/>
              <a:buChar char="•"/>
            </a:pPr>
            <a:r>
              <a:rPr lang="fr-CA" sz="1600" b="1" i="1" dirty="0">
                <a:latin typeface="Arial" charset="0"/>
                <a:cs typeface="Arial" charset="0"/>
              </a:rPr>
              <a:t>Contraction isotonique </a:t>
            </a:r>
            <a:r>
              <a:rPr lang="fr-CA" sz="1600" b="1" dirty="0">
                <a:latin typeface="Arial" charset="0"/>
                <a:cs typeface="Arial" charset="0"/>
              </a:rPr>
              <a:t>:</a:t>
            </a:r>
          </a:p>
          <a:p>
            <a:pPr marL="182563" indent="-182563" eaLnBrk="1" hangingPunct="1">
              <a:spcAft>
                <a:spcPct val="50000"/>
              </a:spcAft>
              <a:buClr>
                <a:schemeClr val="tx1"/>
              </a:buClr>
            </a:pPr>
            <a:r>
              <a:rPr lang="fr-CA" sz="1600" dirty="0">
                <a:latin typeface="Arial" charset="0"/>
                <a:cs typeface="Arial" charset="0"/>
              </a:rPr>
              <a:t>	</a:t>
            </a:r>
            <a:r>
              <a:rPr lang="fr-CA" sz="1500" dirty="0">
                <a:latin typeface="Arial" charset="0"/>
                <a:cs typeface="Arial" charset="0"/>
              </a:rPr>
              <a:t>La longueur du muscle </a:t>
            </a:r>
            <a:r>
              <a:rPr lang="fr-CA" sz="1500" u="sng" dirty="0">
                <a:latin typeface="Arial" charset="0"/>
                <a:cs typeface="Arial" charset="0"/>
              </a:rPr>
              <a:t>change</a:t>
            </a:r>
            <a:r>
              <a:rPr lang="fr-CA" sz="1500" dirty="0">
                <a:latin typeface="Arial" charset="0"/>
                <a:cs typeface="Arial" charset="0"/>
              </a:rPr>
              <a:t> pour déplacer une charge (la tension au muscle </a:t>
            </a:r>
            <a:r>
              <a:rPr lang="fr-CA" sz="1500" u="sng" dirty="0">
                <a:latin typeface="Arial" charset="0"/>
                <a:cs typeface="Arial" charset="0"/>
              </a:rPr>
              <a:t>demeure constante</a:t>
            </a:r>
            <a:r>
              <a:rPr lang="fr-CA" sz="1500" dirty="0">
                <a:latin typeface="Arial" charset="0"/>
                <a:cs typeface="Arial" charset="0"/>
              </a:rPr>
              <a:t>).</a:t>
            </a:r>
            <a:endParaRPr lang="fr-CA" sz="1500" b="1" i="1" dirty="0">
              <a:latin typeface="Arial" charset="0"/>
              <a:cs typeface="Arial" charset="0"/>
            </a:endParaRPr>
          </a:p>
          <a:p>
            <a:pPr marL="182563" indent="-182563" eaLnBrk="1" hangingPunct="1">
              <a:spcAft>
                <a:spcPts val="100"/>
              </a:spcAft>
              <a:buClr>
                <a:schemeClr val="tx1"/>
              </a:buClr>
              <a:buSzPct val="120000"/>
              <a:buFontTx/>
              <a:buChar char="•"/>
            </a:pPr>
            <a:r>
              <a:rPr lang="fr-CA" sz="1600" b="1" i="1" dirty="0">
                <a:latin typeface="Arial" charset="0"/>
                <a:cs typeface="Arial" charset="0"/>
              </a:rPr>
              <a:t>Contraction isométrique </a:t>
            </a:r>
            <a:r>
              <a:rPr lang="fr-CA" sz="1600" b="1" dirty="0">
                <a:latin typeface="Arial" charset="0"/>
                <a:cs typeface="Arial" charset="0"/>
              </a:rPr>
              <a:t>:</a:t>
            </a:r>
            <a:endParaRPr lang="fr-CA" sz="1500" b="1" dirty="0">
              <a:latin typeface="Arial" charset="0"/>
              <a:cs typeface="Arial" charset="0"/>
            </a:endParaRPr>
          </a:p>
          <a:p>
            <a:pPr marL="182563" eaLnBrk="1" hangingPunct="1">
              <a:spcAft>
                <a:spcPts val="0"/>
              </a:spcAft>
              <a:buClr>
                <a:schemeClr val="tx1"/>
              </a:buClr>
              <a:buSzPct val="120000"/>
            </a:pPr>
            <a:r>
              <a:rPr lang="fr-CA" sz="1500" dirty="0">
                <a:latin typeface="Arial" charset="0"/>
                <a:cs typeface="Arial" charset="0"/>
              </a:rPr>
              <a:t>La tension </a:t>
            </a:r>
            <a:r>
              <a:rPr lang="fr-CA" sz="1500" u="sng" dirty="0">
                <a:latin typeface="Arial" charset="0"/>
                <a:cs typeface="Arial" charset="0"/>
              </a:rPr>
              <a:t>augmente</a:t>
            </a:r>
            <a:r>
              <a:rPr lang="fr-CA" sz="1500" dirty="0">
                <a:latin typeface="Arial" charset="0"/>
                <a:cs typeface="Arial" charset="0"/>
              </a:rPr>
              <a:t> alors que la longueur du muscle </a:t>
            </a:r>
            <a:r>
              <a:rPr lang="fr-CA" sz="1500" u="sng" dirty="0">
                <a:latin typeface="Arial" charset="0"/>
                <a:cs typeface="Arial" charset="0"/>
              </a:rPr>
              <a:t>demeure constante</a:t>
            </a:r>
            <a:r>
              <a:rPr lang="fr-CA" sz="1500" dirty="0">
                <a:latin typeface="Arial" charset="0"/>
                <a:cs typeface="Arial" charset="0"/>
              </a:rPr>
              <a:t>.</a:t>
            </a:r>
          </a:p>
          <a:p>
            <a:pPr marL="182563" indent="-182563" eaLnBrk="1" hangingPunct="1">
              <a:spcBef>
                <a:spcPts val="600"/>
              </a:spcBef>
              <a:spcAft>
                <a:spcPts val="0"/>
              </a:spcAft>
              <a:buClr>
                <a:schemeClr val="tx1"/>
              </a:buClr>
              <a:buSzPct val="100000"/>
              <a:buFont typeface="Arial" charset="0"/>
              <a:buChar char="−"/>
            </a:pPr>
            <a:r>
              <a:rPr lang="fr-CA" sz="1500" dirty="0">
                <a:latin typeface="Arial" charset="0"/>
                <a:cs typeface="Arial" charset="0"/>
              </a:rPr>
              <a:t>La plupart des mouvements font intervenir les deux types de contractions.</a:t>
            </a:r>
          </a:p>
          <a:p>
            <a:pPr marL="182563" indent="-182563" eaLnBrk="1" hangingPunct="1">
              <a:spcBef>
                <a:spcPts val="600"/>
              </a:spcBef>
              <a:spcAft>
                <a:spcPts val="0"/>
              </a:spcAft>
              <a:buClr>
                <a:schemeClr val="tx1"/>
              </a:buClr>
              <a:buSzPct val="100000"/>
              <a:buFont typeface="Arial" charset="0"/>
              <a:buChar char="−"/>
            </a:pPr>
            <a:r>
              <a:rPr lang="fr-CA" sz="1500" dirty="0">
                <a:latin typeface="Arial" charset="0"/>
                <a:cs typeface="Arial" charset="0"/>
              </a:rPr>
              <a:t>Lors des contractions isotoniques, les filaments minces glissent et les bandes I raccourcissent.</a:t>
            </a:r>
          </a:p>
          <a:p>
            <a:pPr marL="182563" indent="-182563" eaLnBrk="1" hangingPunct="1">
              <a:spcBef>
                <a:spcPts val="600"/>
              </a:spcBef>
              <a:spcAft>
                <a:spcPts val="0"/>
              </a:spcAft>
              <a:buClr>
                <a:schemeClr val="tx1"/>
              </a:buClr>
              <a:buSzPct val="100000"/>
              <a:buFont typeface="Arial" charset="0"/>
              <a:buChar char="−"/>
            </a:pPr>
            <a:r>
              <a:rPr lang="fr-CA" sz="1500" dirty="0">
                <a:latin typeface="Arial" charset="0"/>
                <a:cs typeface="Arial" charset="0"/>
              </a:rPr>
              <a:t>Lors des contractions isométriques, les ponts d’union génèrent une tension sans provoquer de glissement des filaments minces. </a:t>
            </a:r>
          </a:p>
        </p:txBody>
      </p:sp>
      <p:sp>
        <p:nvSpPr>
          <p:cNvPr id="22532" name="Text Box 6"/>
          <p:cNvSpPr txBox="1">
            <a:spLocks noChangeArrowheads="1"/>
          </p:cNvSpPr>
          <p:nvPr/>
        </p:nvSpPr>
        <p:spPr bwMode="auto">
          <a:xfrm>
            <a:off x="5670755" y="5919788"/>
            <a:ext cx="1377744" cy="304800"/>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9.15</a:t>
            </a:r>
          </a:p>
        </p:txBody>
      </p:sp>
      <p:pic>
        <p:nvPicPr>
          <p:cNvPr id="22533" name="Picture 8" descr="09-19_contractions_l"/>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3616325" y="1001713"/>
            <a:ext cx="5334000" cy="4718050"/>
          </a:xfrm>
          <a:noFill/>
        </p:spPr>
      </p:pic>
      <p:sp>
        <p:nvSpPr>
          <p:cNvPr id="22534" name="Text Box 12"/>
          <p:cNvSpPr txBox="1">
            <a:spLocks noChangeArrowheads="1"/>
          </p:cNvSpPr>
          <p:nvPr/>
        </p:nvSpPr>
        <p:spPr bwMode="auto">
          <a:xfrm>
            <a:off x="4686300" y="2306638"/>
            <a:ext cx="86995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Contraction musculaire isotonique</a:t>
            </a:r>
          </a:p>
        </p:txBody>
      </p:sp>
      <p:sp>
        <p:nvSpPr>
          <p:cNvPr id="22535" name="Text Box 13"/>
          <p:cNvSpPr txBox="1">
            <a:spLocks noChangeArrowheads="1"/>
          </p:cNvSpPr>
          <p:nvPr/>
        </p:nvSpPr>
        <p:spPr bwMode="auto">
          <a:xfrm>
            <a:off x="4675188" y="4511675"/>
            <a:ext cx="911225"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Verdana" pitchFamily="34" charset="0"/>
              </a:rPr>
              <a:t>Contraction musculaire isométrique</a:t>
            </a:r>
          </a:p>
        </p:txBody>
      </p:sp>
      <p:sp>
        <p:nvSpPr>
          <p:cNvPr id="22536" name="Text Box 14"/>
          <p:cNvSpPr txBox="1">
            <a:spLocks noChangeArrowheads="1"/>
          </p:cNvSpPr>
          <p:nvPr/>
        </p:nvSpPr>
        <p:spPr bwMode="auto">
          <a:xfrm>
            <a:off x="6335713" y="1766888"/>
            <a:ext cx="55245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Arial" charset="0"/>
              </a:rPr>
              <a:t>Tension produite (kg)</a:t>
            </a:r>
          </a:p>
        </p:txBody>
      </p:sp>
      <p:sp>
        <p:nvSpPr>
          <p:cNvPr id="22537" name="Text Box 15"/>
          <p:cNvSpPr txBox="1">
            <a:spLocks noChangeArrowheads="1"/>
          </p:cNvSpPr>
          <p:nvPr/>
        </p:nvSpPr>
        <p:spPr bwMode="auto">
          <a:xfrm>
            <a:off x="6364288" y="3898900"/>
            <a:ext cx="55245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Arial" charset="0"/>
              </a:rPr>
              <a:t>Tension produite (kg)</a:t>
            </a:r>
          </a:p>
        </p:txBody>
      </p:sp>
      <p:sp>
        <p:nvSpPr>
          <p:cNvPr id="22538" name="Text Box 16"/>
          <p:cNvSpPr txBox="1">
            <a:spLocks noChangeArrowheads="1"/>
          </p:cNvSpPr>
          <p:nvPr/>
        </p:nvSpPr>
        <p:spPr bwMode="auto">
          <a:xfrm>
            <a:off x="6242050" y="2608263"/>
            <a:ext cx="620713"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0" bIns="36000">
            <a:spAutoFit/>
          </a:bodyPr>
          <a:lstStyle>
            <a:lvl1pPr>
              <a:tabLst>
                <a:tab pos="82550" algn="l"/>
              </a:tabLst>
              <a:defRPr>
                <a:solidFill>
                  <a:schemeClr val="tx1"/>
                </a:solidFill>
                <a:latin typeface="Times New Roman" pitchFamily="18" charset="0"/>
              </a:defRPr>
            </a:lvl1pPr>
            <a:lvl2pPr marL="742950" indent="-285750">
              <a:tabLst>
                <a:tab pos="82550" algn="l"/>
              </a:tabLst>
              <a:defRPr>
                <a:solidFill>
                  <a:schemeClr val="tx1"/>
                </a:solidFill>
                <a:latin typeface="Times New Roman" pitchFamily="18" charset="0"/>
              </a:defRPr>
            </a:lvl2pPr>
            <a:lvl3pPr marL="1143000" indent="-228600">
              <a:tabLst>
                <a:tab pos="82550" algn="l"/>
              </a:tabLst>
              <a:defRPr>
                <a:solidFill>
                  <a:schemeClr val="tx1"/>
                </a:solidFill>
                <a:latin typeface="Times New Roman" pitchFamily="18" charset="0"/>
              </a:defRPr>
            </a:lvl3pPr>
            <a:lvl4pPr marL="1600200" indent="-228600">
              <a:tabLst>
                <a:tab pos="82550" algn="l"/>
              </a:tabLst>
              <a:defRPr>
                <a:solidFill>
                  <a:schemeClr val="tx1"/>
                </a:solidFill>
                <a:latin typeface="Times New Roman" pitchFamily="18" charset="0"/>
              </a:defRPr>
            </a:lvl4pPr>
            <a:lvl5pPr marL="2057400" indent="-228600">
              <a:tabLst>
                <a:tab pos="82550" algn="l"/>
              </a:tabLst>
              <a:defRPr>
                <a:solidFill>
                  <a:schemeClr val="tx1"/>
                </a:solidFill>
                <a:latin typeface="Times New Roman" pitchFamily="18" charset="0"/>
              </a:defRPr>
            </a:lvl5pPr>
            <a:lvl6pPr marL="2514600" indent="-228600" eaLnBrk="0" fontAlgn="base" hangingPunct="0">
              <a:spcBef>
                <a:spcPct val="0"/>
              </a:spcBef>
              <a:spcAft>
                <a:spcPct val="0"/>
              </a:spcAft>
              <a:tabLst>
                <a:tab pos="82550" algn="l"/>
              </a:tabLst>
              <a:defRPr>
                <a:solidFill>
                  <a:schemeClr val="tx1"/>
                </a:solidFill>
                <a:latin typeface="Times New Roman" pitchFamily="18" charset="0"/>
              </a:defRPr>
            </a:lvl6pPr>
            <a:lvl7pPr marL="2971800" indent="-228600" eaLnBrk="0" fontAlgn="base" hangingPunct="0">
              <a:spcBef>
                <a:spcPct val="0"/>
              </a:spcBef>
              <a:spcAft>
                <a:spcPct val="0"/>
              </a:spcAft>
              <a:tabLst>
                <a:tab pos="82550" algn="l"/>
              </a:tabLst>
              <a:defRPr>
                <a:solidFill>
                  <a:schemeClr val="tx1"/>
                </a:solidFill>
                <a:latin typeface="Times New Roman" pitchFamily="18" charset="0"/>
              </a:defRPr>
            </a:lvl7pPr>
            <a:lvl8pPr marL="3429000" indent="-228600" eaLnBrk="0" fontAlgn="base" hangingPunct="0">
              <a:spcBef>
                <a:spcPct val="0"/>
              </a:spcBef>
              <a:spcAft>
                <a:spcPct val="0"/>
              </a:spcAft>
              <a:tabLst>
                <a:tab pos="82550" algn="l"/>
              </a:tabLst>
              <a:defRPr>
                <a:solidFill>
                  <a:schemeClr val="tx1"/>
                </a:solidFill>
                <a:latin typeface="Times New Roman" pitchFamily="18" charset="0"/>
              </a:defRPr>
            </a:lvl8pPr>
            <a:lvl9pPr marL="3886200" indent="-228600" eaLnBrk="0" fontAlgn="base" hangingPunct="0">
              <a:spcBef>
                <a:spcPct val="0"/>
              </a:spcBef>
              <a:spcAft>
                <a:spcPct val="0"/>
              </a:spcAft>
              <a:tabLst>
                <a:tab pos="82550" algn="l"/>
              </a:tabLst>
              <a:defRPr>
                <a:solidFill>
                  <a:schemeClr val="tx1"/>
                </a:solidFill>
                <a:latin typeface="Times New Roman" pitchFamily="18" charset="0"/>
              </a:defRPr>
            </a:lvl9pPr>
          </a:lstStyle>
          <a:p>
            <a:r>
              <a:rPr lang="fr-CA" sz="900" b="1">
                <a:latin typeface="Arial" charset="0"/>
              </a:rPr>
              <a:t>Longueur du muscle (% de la 	longueur 	au repos)</a:t>
            </a:r>
          </a:p>
        </p:txBody>
      </p:sp>
      <p:sp>
        <p:nvSpPr>
          <p:cNvPr id="22539" name="Text Box 18"/>
          <p:cNvSpPr txBox="1">
            <a:spLocks noChangeArrowheads="1"/>
          </p:cNvSpPr>
          <p:nvPr/>
        </p:nvSpPr>
        <p:spPr bwMode="auto">
          <a:xfrm>
            <a:off x="6215063" y="4772025"/>
            <a:ext cx="6477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36000" rIns="0" bIns="36000">
            <a:spAutoFit/>
          </a:bodyPr>
          <a:lstStyle>
            <a:lvl1pPr>
              <a:tabLst>
                <a:tab pos="82550" algn="l"/>
              </a:tabLst>
              <a:defRPr>
                <a:solidFill>
                  <a:schemeClr val="tx1"/>
                </a:solidFill>
                <a:latin typeface="Times New Roman" pitchFamily="18" charset="0"/>
              </a:defRPr>
            </a:lvl1pPr>
            <a:lvl2pPr marL="742950" indent="-285750">
              <a:tabLst>
                <a:tab pos="82550" algn="l"/>
              </a:tabLst>
              <a:defRPr>
                <a:solidFill>
                  <a:schemeClr val="tx1"/>
                </a:solidFill>
                <a:latin typeface="Times New Roman" pitchFamily="18" charset="0"/>
              </a:defRPr>
            </a:lvl2pPr>
            <a:lvl3pPr marL="1143000" indent="-228600">
              <a:tabLst>
                <a:tab pos="82550" algn="l"/>
              </a:tabLst>
              <a:defRPr>
                <a:solidFill>
                  <a:schemeClr val="tx1"/>
                </a:solidFill>
                <a:latin typeface="Times New Roman" pitchFamily="18" charset="0"/>
              </a:defRPr>
            </a:lvl3pPr>
            <a:lvl4pPr marL="1600200" indent="-228600">
              <a:tabLst>
                <a:tab pos="82550" algn="l"/>
              </a:tabLst>
              <a:defRPr>
                <a:solidFill>
                  <a:schemeClr val="tx1"/>
                </a:solidFill>
                <a:latin typeface="Times New Roman" pitchFamily="18" charset="0"/>
              </a:defRPr>
            </a:lvl4pPr>
            <a:lvl5pPr marL="2057400" indent="-228600">
              <a:tabLst>
                <a:tab pos="82550" algn="l"/>
              </a:tabLst>
              <a:defRPr>
                <a:solidFill>
                  <a:schemeClr val="tx1"/>
                </a:solidFill>
                <a:latin typeface="Times New Roman" pitchFamily="18" charset="0"/>
              </a:defRPr>
            </a:lvl5pPr>
            <a:lvl6pPr marL="2514600" indent="-228600" eaLnBrk="0" fontAlgn="base" hangingPunct="0">
              <a:spcBef>
                <a:spcPct val="0"/>
              </a:spcBef>
              <a:spcAft>
                <a:spcPct val="0"/>
              </a:spcAft>
              <a:tabLst>
                <a:tab pos="82550" algn="l"/>
              </a:tabLst>
              <a:defRPr>
                <a:solidFill>
                  <a:schemeClr val="tx1"/>
                </a:solidFill>
                <a:latin typeface="Times New Roman" pitchFamily="18" charset="0"/>
              </a:defRPr>
            </a:lvl6pPr>
            <a:lvl7pPr marL="2971800" indent="-228600" eaLnBrk="0" fontAlgn="base" hangingPunct="0">
              <a:spcBef>
                <a:spcPct val="0"/>
              </a:spcBef>
              <a:spcAft>
                <a:spcPct val="0"/>
              </a:spcAft>
              <a:tabLst>
                <a:tab pos="82550" algn="l"/>
              </a:tabLst>
              <a:defRPr>
                <a:solidFill>
                  <a:schemeClr val="tx1"/>
                </a:solidFill>
                <a:latin typeface="Times New Roman" pitchFamily="18" charset="0"/>
              </a:defRPr>
            </a:lvl7pPr>
            <a:lvl8pPr marL="3429000" indent="-228600" eaLnBrk="0" fontAlgn="base" hangingPunct="0">
              <a:spcBef>
                <a:spcPct val="0"/>
              </a:spcBef>
              <a:spcAft>
                <a:spcPct val="0"/>
              </a:spcAft>
              <a:tabLst>
                <a:tab pos="82550" algn="l"/>
              </a:tabLst>
              <a:defRPr>
                <a:solidFill>
                  <a:schemeClr val="tx1"/>
                </a:solidFill>
                <a:latin typeface="Times New Roman" pitchFamily="18" charset="0"/>
              </a:defRPr>
            </a:lvl8pPr>
            <a:lvl9pPr marL="3886200" indent="-228600" eaLnBrk="0" fontAlgn="base" hangingPunct="0">
              <a:spcBef>
                <a:spcPct val="0"/>
              </a:spcBef>
              <a:spcAft>
                <a:spcPct val="0"/>
              </a:spcAft>
              <a:tabLst>
                <a:tab pos="82550" algn="l"/>
              </a:tabLst>
              <a:defRPr>
                <a:solidFill>
                  <a:schemeClr val="tx1"/>
                </a:solidFill>
                <a:latin typeface="Times New Roman" pitchFamily="18" charset="0"/>
              </a:defRPr>
            </a:lvl9pPr>
          </a:lstStyle>
          <a:p>
            <a:r>
              <a:rPr lang="fr-CA" sz="900" b="1">
                <a:latin typeface="Arial" charset="0"/>
              </a:rPr>
              <a:t>Longueur du muscle (% de la 	longueur 	au repos)</a:t>
            </a:r>
          </a:p>
        </p:txBody>
      </p:sp>
      <p:sp>
        <p:nvSpPr>
          <p:cNvPr id="22540" name="Text Box 19"/>
          <p:cNvSpPr txBox="1">
            <a:spLocks noChangeArrowheads="1"/>
          </p:cNvSpPr>
          <p:nvPr/>
        </p:nvSpPr>
        <p:spPr bwMode="auto">
          <a:xfrm>
            <a:off x="7096125" y="1460500"/>
            <a:ext cx="814388" cy="266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Verdana" pitchFamily="34" charset="0"/>
              </a:rPr>
              <a:t>Ampleur de la résistance</a:t>
            </a:r>
          </a:p>
        </p:txBody>
      </p:sp>
      <p:sp>
        <p:nvSpPr>
          <p:cNvPr id="22541" name="Text Box 20"/>
          <p:cNvSpPr txBox="1">
            <a:spLocks noChangeArrowheads="1"/>
          </p:cNvSpPr>
          <p:nvPr/>
        </p:nvSpPr>
        <p:spPr bwMode="auto">
          <a:xfrm>
            <a:off x="7426325" y="1792288"/>
            <a:ext cx="603250" cy="14446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10800" rIns="36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800" b="1">
                <a:latin typeface="Verdana" pitchFamily="34" charset="0"/>
              </a:rPr>
              <a:t>Tension</a:t>
            </a:r>
          </a:p>
        </p:txBody>
      </p:sp>
      <p:sp>
        <p:nvSpPr>
          <p:cNvPr id="22542" name="Text Box 21"/>
          <p:cNvSpPr txBox="1">
            <a:spLocks noChangeArrowheads="1"/>
          </p:cNvSpPr>
          <p:nvPr/>
        </p:nvSpPr>
        <p:spPr bwMode="auto">
          <a:xfrm>
            <a:off x="7424738" y="2000250"/>
            <a:ext cx="658812" cy="1444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10800" rIns="36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800" b="1">
                <a:latin typeface="Verdana" pitchFamily="34" charset="0"/>
              </a:rPr>
              <a:t>maximale</a:t>
            </a:r>
          </a:p>
        </p:txBody>
      </p:sp>
      <p:sp>
        <p:nvSpPr>
          <p:cNvPr id="22543" name="Text Box 22"/>
          <p:cNvSpPr txBox="1">
            <a:spLocks noChangeArrowheads="1"/>
          </p:cNvSpPr>
          <p:nvPr/>
        </p:nvSpPr>
        <p:spPr bwMode="auto">
          <a:xfrm>
            <a:off x="8010525" y="1460500"/>
            <a:ext cx="814388" cy="266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Verdana" pitchFamily="34" charset="0"/>
              </a:rPr>
              <a:t>Relâchement du muscle</a:t>
            </a:r>
          </a:p>
        </p:txBody>
      </p:sp>
      <p:sp>
        <p:nvSpPr>
          <p:cNvPr id="22544" name="Text Box 23"/>
          <p:cNvSpPr txBox="1">
            <a:spLocks noChangeArrowheads="1"/>
          </p:cNvSpPr>
          <p:nvPr/>
        </p:nvSpPr>
        <p:spPr bwMode="auto">
          <a:xfrm>
            <a:off x="7178675" y="2263775"/>
            <a:ext cx="554038" cy="266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Arial" charset="0"/>
              </a:rPr>
              <a:t>Stimulation du muscle</a:t>
            </a:r>
          </a:p>
        </p:txBody>
      </p:sp>
      <p:sp>
        <p:nvSpPr>
          <p:cNvPr id="22545" name="Text Box 24"/>
          <p:cNvSpPr txBox="1">
            <a:spLocks noChangeArrowheads="1"/>
          </p:cNvSpPr>
          <p:nvPr/>
        </p:nvSpPr>
        <p:spPr bwMode="auto">
          <a:xfrm>
            <a:off x="7715250" y="2457450"/>
            <a:ext cx="935038" cy="133350"/>
          </a:xfrm>
          <a:prstGeom prst="rect">
            <a:avLst/>
          </a:prstGeom>
          <a:solidFill>
            <a:srgbClr val="99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Arial" charset="0"/>
              </a:rPr>
              <a:t>Longueur au repos</a:t>
            </a:r>
          </a:p>
        </p:txBody>
      </p:sp>
      <p:sp>
        <p:nvSpPr>
          <p:cNvPr id="22546" name="Text Box 25"/>
          <p:cNvSpPr txBox="1">
            <a:spLocks noChangeArrowheads="1"/>
          </p:cNvSpPr>
          <p:nvPr/>
        </p:nvSpPr>
        <p:spPr bwMode="auto">
          <a:xfrm>
            <a:off x="7110413" y="3705225"/>
            <a:ext cx="1466850" cy="144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Verdana" pitchFamily="34" charset="0"/>
              </a:rPr>
              <a:t>Ampleur de la résistance</a:t>
            </a:r>
          </a:p>
        </p:txBody>
      </p:sp>
      <p:sp>
        <p:nvSpPr>
          <p:cNvPr id="22547" name="Text Box 27"/>
          <p:cNvSpPr txBox="1">
            <a:spLocks noChangeArrowheads="1"/>
          </p:cNvSpPr>
          <p:nvPr/>
        </p:nvSpPr>
        <p:spPr bwMode="auto">
          <a:xfrm>
            <a:off x="7178675" y="4438650"/>
            <a:ext cx="554038" cy="266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Arial" charset="0"/>
              </a:rPr>
              <a:t>Stimulation du muscle</a:t>
            </a:r>
          </a:p>
        </p:txBody>
      </p:sp>
      <p:sp>
        <p:nvSpPr>
          <p:cNvPr id="22548" name="Text Box 26"/>
          <p:cNvSpPr txBox="1">
            <a:spLocks noChangeArrowheads="1"/>
          </p:cNvSpPr>
          <p:nvPr/>
        </p:nvSpPr>
        <p:spPr bwMode="auto">
          <a:xfrm>
            <a:off x="7689850" y="4659313"/>
            <a:ext cx="935038" cy="133350"/>
          </a:xfrm>
          <a:prstGeom prst="rect">
            <a:avLst/>
          </a:prstGeom>
          <a:solidFill>
            <a:srgbClr val="99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Arial" charset="0"/>
              </a:rPr>
              <a:t>Longueur au repos</a:t>
            </a:r>
          </a:p>
        </p:txBody>
      </p:sp>
      <p:sp>
        <p:nvSpPr>
          <p:cNvPr id="22549" name="Text Box 28"/>
          <p:cNvSpPr txBox="1">
            <a:spLocks noChangeArrowheads="1"/>
          </p:cNvSpPr>
          <p:nvPr/>
        </p:nvSpPr>
        <p:spPr bwMode="auto">
          <a:xfrm>
            <a:off x="8493125" y="3871913"/>
            <a:ext cx="565150" cy="3889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800" b="1">
                <a:latin typeface="Verdana" pitchFamily="34" charset="0"/>
              </a:rPr>
              <a:t>Relâche-ment du muscle</a:t>
            </a:r>
          </a:p>
        </p:txBody>
      </p:sp>
      <p:sp>
        <p:nvSpPr>
          <p:cNvPr id="22550" name="Text Box 29"/>
          <p:cNvSpPr txBox="1">
            <a:spLocks noChangeArrowheads="1"/>
          </p:cNvSpPr>
          <p:nvPr/>
        </p:nvSpPr>
        <p:spPr bwMode="auto">
          <a:xfrm>
            <a:off x="7694613" y="5507038"/>
            <a:ext cx="484187"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Arial" charset="0"/>
              </a:rPr>
              <a:t>Temps</a:t>
            </a:r>
          </a:p>
        </p:txBody>
      </p:sp>
      <p:sp>
        <p:nvSpPr>
          <p:cNvPr id="22551" name="Text Box 30"/>
          <p:cNvSpPr txBox="1">
            <a:spLocks noChangeArrowheads="1"/>
          </p:cNvSpPr>
          <p:nvPr/>
        </p:nvSpPr>
        <p:spPr bwMode="auto">
          <a:xfrm>
            <a:off x="7723188" y="3276600"/>
            <a:ext cx="484187"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900" b="1">
                <a:latin typeface="Arial" charset="0"/>
              </a:rPr>
              <a:t>Temps</a:t>
            </a:r>
          </a:p>
        </p:txBody>
      </p:sp>
      <p:sp>
        <p:nvSpPr>
          <p:cNvPr id="22552" name="Text Box 31"/>
          <p:cNvSpPr txBox="1">
            <a:spLocks noChangeArrowheads="1"/>
          </p:cNvSpPr>
          <p:nvPr/>
        </p:nvSpPr>
        <p:spPr bwMode="auto">
          <a:xfrm>
            <a:off x="7343775" y="4133850"/>
            <a:ext cx="646113" cy="266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10800" rIns="36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800" b="1">
                <a:latin typeface="Verdana" pitchFamily="34" charset="0"/>
              </a:rPr>
              <a:t>Tension maximale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sz="half" idx="1"/>
          </p:nvPr>
        </p:nvSpPr>
        <p:spPr>
          <a:xfrm>
            <a:off x="218690" y="224444"/>
            <a:ext cx="4891881" cy="311150"/>
          </a:xfrm>
          <a:noFill/>
        </p:spPr>
        <p:txBody>
          <a:bodyPr lIns="54000" tIns="10800" rIns="54000" bIns="10800"/>
          <a:lstStyle/>
          <a:p>
            <a:pPr marL="357188" indent="-357188" eaLnBrk="1" hangingPunct="1">
              <a:lnSpc>
                <a:spcPct val="90000"/>
              </a:lnSpc>
              <a:spcAft>
                <a:spcPct val="25000"/>
              </a:spcAft>
              <a:buClr>
                <a:schemeClr val="tx1"/>
              </a:buClr>
              <a:buSzPct val="120000"/>
              <a:buNone/>
              <a:tabLst>
                <a:tab pos="357188" algn="l"/>
              </a:tabLst>
            </a:pPr>
            <a:r>
              <a:rPr lang="fr-CA" sz="2200" b="1" dirty="0">
                <a:latin typeface="Arial" charset="0"/>
                <a:cs typeface="Arial" charset="0"/>
              </a:rPr>
              <a:t>5.	</a:t>
            </a:r>
            <a:r>
              <a:rPr lang="fr-CA" sz="2200" b="1" u="sng" dirty="0">
                <a:latin typeface="Arial" charset="0"/>
                <a:cs typeface="Arial" charset="0"/>
              </a:rPr>
              <a:t>RAPPORT LONGUEUR-TENSION</a:t>
            </a:r>
          </a:p>
        </p:txBody>
      </p:sp>
      <p:sp>
        <p:nvSpPr>
          <p:cNvPr id="23555" name="Rectangle 3"/>
          <p:cNvSpPr>
            <a:spLocks noChangeArrowheads="1"/>
          </p:cNvSpPr>
          <p:nvPr/>
        </p:nvSpPr>
        <p:spPr bwMode="auto">
          <a:xfrm>
            <a:off x="559644" y="536616"/>
            <a:ext cx="8091987" cy="257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marL="177800" indent="-177800" eaLnBrk="1" hangingPunct="1">
              <a:spcAft>
                <a:spcPct val="25000"/>
              </a:spcAft>
              <a:buClr>
                <a:schemeClr val="tx1"/>
              </a:buClr>
              <a:buFont typeface="Arial" pitchFamily="34" charset="0"/>
              <a:buChar char="–"/>
              <a:tabLst>
                <a:tab pos="1071563" algn="l"/>
              </a:tabLst>
            </a:pPr>
            <a:r>
              <a:rPr lang="fr-CA" sz="1400" dirty="0">
                <a:latin typeface="Arial" charset="0"/>
                <a:cs typeface="Arial" charset="0"/>
              </a:rPr>
              <a:t>La tension générée par un muscle dépend de sa longueur au repos.</a:t>
            </a:r>
          </a:p>
          <a:p>
            <a:pPr marL="177800" indent="-177800" eaLnBrk="1" hangingPunct="1">
              <a:buClr>
                <a:schemeClr val="tx1"/>
              </a:buClr>
              <a:buFont typeface="Arial" pitchFamily="34" charset="0"/>
              <a:buChar char="–"/>
              <a:tabLst>
                <a:tab pos="1071563" algn="l"/>
              </a:tabLst>
            </a:pPr>
            <a:r>
              <a:rPr lang="fr-CA" sz="1400" dirty="0">
                <a:latin typeface="Arial" charset="0"/>
                <a:cs typeface="Arial" charset="0"/>
              </a:rPr>
              <a:t>La relation entre la longueur et la tension reflète le degré de chevauchement entre les filaments minces et épais:</a:t>
            </a:r>
          </a:p>
          <a:p>
            <a:pPr marL="357188" lvl="1" indent="-173038" eaLnBrk="1" hangingPunct="1">
              <a:buClr>
                <a:schemeClr val="tx1"/>
              </a:buClr>
              <a:buSzPct val="75000"/>
              <a:buFont typeface="Wingdings" pitchFamily="2" charset="2"/>
              <a:buChar char="§"/>
              <a:tabLst>
                <a:tab pos="1071563" algn="l"/>
              </a:tabLst>
            </a:pPr>
            <a:r>
              <a:rPr lang="fr-CA" sz="1400" dirty="0">
                <a:latin typeface="Arial" charset="0"/>
                <a:cs typeface="Arial" charset="0"/>
              </a:rPr>
              <a:t>À la </a:t>
            </a:r>
            <a:r>
              <a:rPr lang="fr-CA" sz="1400" b="1" i="1" dirty="0">
                <a:latin typeface="Arial" charset="0"/>
                <a:cs typeface="Arial" charset="0"/>
              </a:rPr>
              <a:t>longueur optimale</a:t>
            </a:r>
            <a:r>
              <a:rPr lang="fr-CA" sz="1400" dirty="0">
                <a:latin typeface="Arial" charset="0"/>
                <a:cs typeface="Arial" charset="0"/>
              </a:rPr>
              <a:t>, il y a un chevauchement maximal.</a:t>
            </a:r>
          </a:p>
          <a:p>
            <a:pPr marL="357188" lvl="1" indent="-173038" eaLnBrk="1" hangingPunct="1">
              <a:buClr>
                <a:schemeClr val="tx1"/>
              </a:buClr>
              <a:buSzPct val="75000"/>
              <a:buFont typeface="Wingdings" pitchFamily="2" charset="2"/>
              <a:buNone/>
              <a:tabLst>
                <a:tab pos="1071563" algn="l"/>
              </a:tabLst>
            </a:pPr>
            <a:r>
              <a:rPr lang="fr-CA" sz="1400" dirty="0">
                <a:latin typeface="Arial" charset="0"/>
                <a:cs typeface="Arial" charset="0"/>
                <a:sym typeface="Symbol" pitchFamily="18" charset="2"/>
              </a:rPr>
              <a:t>	</a:t>
            </a:r>
            <a:r>
              <a:rPr lang="fr-CA" sz="1400" dirty="0">
                <a:latin typeface="Arial" charset="0"/>
                <a:cs typeface="Arial" charset="0"/>
              </a:rPr>
              <a:t> Tension maximale qui peut être générée par le muscle.</a:t>
            </a:r>
          </a:p>
          <a:p>
            <a:pPr marL="357188" lvl="1" indent="-173038" eaLnBrk="1" hangingPunct="1">
              <a:buClr>
                <a:schemeClr val="tx1"/>
              </a:buClr>
              <a:buSzPct val="75000"/>
              <a:buFont typeface="Wingdings" pitchFamily="2" charset="2"/>
              <a:buChar char="§"/>
              <a:tabLst>
                <a:tab pos="1071563" algn="l"/>
              </a:tabLst>
            </a:pPr>
            <a:r>
              <a:rPr lang="fr-CA" sz="1400" dirty="0">
                <a:latin typeface="Arial" charset="0"/>
                <a:cs typeface="Arial" charset="0"/>
              </a:rPr>
              <a:t>Si la fibre est trop étirée, les filaments ne se chevauchent plus.</a:t>
            </a:r>
          </a:p>
          <a:p>
            <a:pPr marL="357188" lvl="1" indent="-173038" eaLnBrk="1" hangingPunct="1">
              <a:buClr>
                <a:schemeClr val="tx1"/>
              </a:buClr>
              <a:buSzPct val="75000"/>
              <a:buFont typeface="Wingdings" pitchFamily="2" charset="2"/>
              <a:buNone/>
              <a:tabLst>
                <a:tab pos="1071563" algn="l"/>
              </a:tabLst>
            </a:pPr>
            <a:r>
              <a:rPr lang="fr-CA" sz="1400" dirty="0">
                <a:latin typeface="Arial" charset="0"/>
                <a:cs typeface="Arial" charset="0"/>
                <a:sym typeface="Symbol" pitchFamily="18" charset="2"/>
              </a:rPr>
              <a:t>	</a:t>
            </a:r>
            <a:r>
              <a:rPr lang="fr-CA" sz="1400" dirty="0">
                <a:latin typeface="Arial" charset="0"/>
                <a:cs typeface="Arial" charset="0"/>
              </a:rPr>
              <a:t> La tension générée par le muscle activé est nulle.</a:t>
            </a:r>
          </a:p>
          <a:p>
            <a:pPr marL="357188" lvl="1" indent="-173038" eaLnBrk="1" hangingPunct="1">
              <a:spcAft>
                <a:spcPct val="25000"/>
              </a:spcAft>
              <a:buClr>
                <a:schemeClr val="tx1"/>
              </a:buClr>
              <a:buSzPct val="75000"/>
              <a:buFont typeface="Wingdings" pitchFamily="2" charset="2"/>
              <a:buChar char="§"/>
              <a:tabLst>
                <a:tab pos="1071563" algn="l"/>
              </a:tabLst>
            </a:pPr>
            <a:r>
              <a:rPr lang="fr-CA" sz="1400" dirty="0">
                <a:latin typeface="Arial" charset="0"/>
                <a:cs typeface="Arial" charset="0"/>
              </a:rPr>
              <a:t>Si la fibre est trop comprimée, les lignes Z touchent les filaments épais, et les filaments minces se gênent mutuellement. </a:t>
            </a:r>
            <a:r>
              <a:rPr lang="fr-CA" sz="1400" dirty="0">
                <a:latin typeface="Arial" charset="0"/>
                <a:cs typeface="Arial" charset="0"/>
                <a:sym typeface="Symbol" pitchFamily="18" charset="2"/>
              </a:rPr>
              <a:t></a:t>
            </a:r>
            <a:r>
              <a:rPr lang="fr-CA" sz="1400" dirty="0">
                <a:latin typeface="Arial" charset="0"/>
                <a:cs typeface="Arial" charset="0"/>
              </a:rPr>
              <a:t> La force de contraction diminue abruptement.</a:t>
            </a:r>
          </a:p>
          <a:p>
            <a:pPr marL="177800" indent="-177800" eaLnBrk="1" hangingPunct="1">
              <a:buClr>
                <a:schemeClr val="tx1"/>
              </a:buClr>
              <a:buFont typeface="Arial" pitchFamily="34" charset="0"/>
              <a:buChar char="–"/>
              <a:tabLst>
                <a:tab pos="1071563" algn="l"/>
              </a:tabLst>
            </a:pPr>
            <a:r>
              <a:rPr lang="fr-CA" sz="1400" dirty="0">
                <a:latin typeface="Arial" charset="0"/>
                <a:cs typeface="Arial" charset="0"/>
              </a:rPr>
              <a:t>Dans le corps,</a:t>
            </a:r>
            <a:r>
              <a:rPr lang="fr-CA" sz="1400" b="1" i="1" dirty="0">
                <a:latin typeface="Arial" charset="0"/>
                <a:cs typeface="Arial" charset="0"/>
              </a:rPr>
              <a:t> </a:t>
            </a:r>
            <a:r>
              <a:rPr lang="fr-CA" sz="1400" dirty="0">
                <a:latin typeface="Arial" charset="0"/>
                <a:cs typeface="Arial" charset="0"/>
              </a:rPr>
              <a:t>les muscles squelettiques au repos sont maintenus près de leur longueur optimale.</a:t>
            </a:r>
          </a:p>
        </p:txBody>
      </p:sp>
      <p:sp>
        <p:nvSpPr>
          <p:cNvPr id="23557" name="Text Box 4"/>
          <p:cNvSpPr txBox="1">
            <a:spLocks noChangeArrowheads="1"/>
          </p:cNvSpPr>
          <p:nvPr/>
        </p:nvSpPr>
        <p:spPr bwMode="auto">
          <a:xfrm>
            <a:off x="7890387" y="5878976"/>
            <a:ext cx="1143000" cy="304800"/>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9.19</a:t>
            </a:r>
          </a:p>
        </p:txBody>
      </p:sp>
      <p:pic>
        <p:nvPicPr>
          <p:cNvPr id="83970" name="Picture 2" descr="http://cw2.erpi.com/cw/marieb/userfiles/24_Fig_9_22_p_34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9987" y="2873615"/>
            <a:ext cx="5656212" cy="331016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sz="half" idx="1"/>
          </p:nvPr>
        </p:nvSpPr>
        <p:spPr>
          <a:xfrm>
            <a:off x="218792" y="136584"/>
            <a:ext cx="8616525" cy="850319"/>
          </a:xfrm>
        </p:spPr>
        <p:txBody>
          <a:bodyPr/>
          <a:lstStyle/>
          <a:p>
            <a:pPr marL="360000" indent="-360000" eaLnBrk="1" hangingPunct="1">
              <a:spcAft>
                <a:spcPct val="0"/>
              </a:spcAft>
              <a:buClr>
                <a:schemeClr val="tx1"/>
              </a:buClr>
              <a:buSzPct val="120000"/>
              <a:buNone/>
            </a:pPr>
            <a:r>
              <a:rPr lang="fr-CA" sz="2200" b="1" dirty="0">
                <a:latin typeface="+mj-lt"/>
                <a:cs typeface="Arial" charset="0"/>
              </a:rPr>
              <a:t>6.	</a:t>
            </a:r>
            <a:r>
              <a:rPr lang="fr-CA" sz="2200" b="1" u="sng" dirty="0">
                <a:latin typeface="+mj-lt"/>
                <a:cs typeface="Arial" charset="0"/>
              </a:rPr>
              <a:t>RÉSUMÉ DES FACTEURS QUI INFLUENCENT LA FORCE DE CONTRACTION</a:t>
            </a:r>
            <a:r>
              <a:rPr lang="fr-CA" sz="2200" u="sng" dirty="0">
                <a:latin typeface="+mj-lt"/>
              </a:rPr>
              <a:t> </a:t>
            </a:r>
          </a:p>
        </p:txBody>
      </p:sp>
      <p:pic>
        <p:nvPicPr>
          <p:cNvPr id="11" name="Espace réservé du contenu 4">
            <a:extLst>
              <a:ext uri="{FF2B5EF4-FFF2-40B4-BE49-F238E27FC236}">
                <a16:creationId xmlns:a16="http://schemas.microsoft.com/office/drawing/2014/main" id="{55877038-D10C-420C-B255-FD03B36FB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76511" y="953274"/>
            <a:ext cx="5932878" cy="4721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312802" y="889470"/>
            <a:ext cx="317090" cy="2433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grpSp>
        <p:nvGrpSpPr>
          <p:cNvPr id="5" name="Group 4">
            <a:extLst>
              <a:ext uri="{FF2B5EF4-FFF2-40B4-BE49-F238E27FC236}">
                <a16:creationId xmlns:a16="http://schemas.microsoft.com/office/drawing/2014/main" id="{DA1DC6D2-24C9-4A0D-9B96-D0825EAEBEC2}"/>
              </a:ext>
            </a:extLst>
          </p:cNvPr>
          <p:cNvGrpSpPr/>
          <p:nvPr/>
        </p:nvGrpSpPr>
        <p:grpSpPr>
          <a:xfrm>
            <a:off x="4454210" y="483777"/>
            <a:ext cx="4543469" cy="5493085"/>
            <a:chOff x="4454210" y="568185"/>
            <a:chExt cx="4543469" cy="5493085"/>
          </a:xfrm>
        </p:grpSpPr>
        <p:pic>
          <p:nvPicPr>
            <p:cNvPr id="61442" name="Picture 2" descr="http://cw2.erpi.com/cw/marieb/userfiles/03_Fig_9_2_p_3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5455" y="568185"/>
              <a:ext cx="4522224" cy="5493085"/>
            </a:xfrm>
            <a:prstGeom prst="rect">
              <a:avLst/>
            </a:prstGeom>
            <a:noFill/>
          </p:spPr>
        </p:pic>
        <p:sp>
          <p:nvSpPr>
            <p:cNvPr id="4" name="TextBox 3">
              <a:extLst>
                <a:ext uri="{FF2B5EF4-FFF2-40B4-BE49-F238E27FC236}">
                  <a16:creationId xmlns:a16="http://schemas.microsoft.com/office/drawing/2014/main" id="{B9861BF9-6E78-4487-8B5C-316FC6F4B8A1}"/>
                </a:ext>
              </a:extLst>
            </p:cNvPr>
            <p:cNvSpPr txBox="1"/>
            <p:nvPr/>
          </p:nvSpPr>
          <p:spPr>
            <a:xfrm>
              <a:off x="4454210" y="670952"/>
              <a:ext cx="235579" cy="288147"/>
            </a:xfrm>
            <a:prstGeom prst="rect">
              <a:avLst/>
            </a:prstGeom>
            <a:solidFill>
              <a:schemeClr val="bg1"/>
            </a:solidFill>
          </p:spPr>
          <p:txBody>
            <a:bodyPr wrap="square" lIns="0" tIns="36000" rIns="0" bIns="36000" rtlCol="0" anchor="ctr" anchorCtr="0">
              <a:spAutoFit/>
            </a:bodyPr>
            <a:lstStyle/>
            <a:p>
              <a:endParaRPr lang="fr-CA" sz="1400" b="1" dirty="0">
                <a:solidFill>
                  <a:srgbClr val="3333CC"/>
                </a:solidFill>
                <a:latin typeface="Calibri" panose="020F0502020204030204" pitchFamily="34" charset="0"/>
              </a:endParaRPr>
            </a:p>
          </p:txBody>
        </p:sp>
      </p:grpSp>
      <p:sp>
        <p:nvSpPr>
          <p:cNvPr id="7" name="Text Box 3"/>
          <p:cNvSpPr txBox="1">
            <a:spLocks noChangeArrowheads="1"/>
          </p:cNvSpPr>
          <p:nvPr/>
        </p:nvSpPr>
        <p:spPr bwMode="auto">
          <a:xfrm>
            <a:off x="7724697" y="278767"/>
            <a:ext cx="1294227" cy="307777"/>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9.2 a-b</a:t>
            </a:r>
          </a:p>
        </p:txBody>
      </p:sp>
      <p:sp>
        <p:nvSpPr>
          <p:cNvPr id="7173" name="Text Box 8"/>
          <p:cNvSpPr txBox="1">
            <a:spLocks noChangeArrowheads="1"/>
          </p:cNvSpPr>
          <p:nvPr/>
        </p:nvSpPr>
        <p:spPr bwMode="auto">
          <a:xfrm>
            <a:off x="179388" y="620296"/>
            <a:ext cx="4237753" cy="567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marL="179388" indent="-179388">
              <a:defRPr>
                <a:solidFill>
                  <a:schemeClr val="tx1"/>
                </a:solidFill>
                <a:latin typeface="Times New Roman" pitchFamily="18" charset="0"/>
              </a:defRPr>
            </a:lvl1pPr>
            <a:lvl2pPr marL="534988" indent="-173038">
              <a:defRPr>
                <a:solidFill>
                  <a:schemeClr val="tx1"/>
                </a:solidFill>
                <a:latin typeface="Times New Roman" pitchFamily="18" charset="0"/>
              </a:defRPr>
            </a:lvl2pPr>
            <a:lvl3pPr marL="901700" indent="-187325">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ts val="300"/>
              </a:spcAft>
            </a:pPr>
            <a:r>
              <a:rPr lang="fr-CA" b="1" dirty="0">
                <a:latin typeface="Arial" charset="0"/>
                <a:cs typeface="Arial" charset="0"/>
              </a:rPr>
              <a:t>Fibres musculaires squelettiques :</a:t>
            </a:r>
          </a:p>
          <a:p>
            <a:pPr marL="176213" indent="-176213">
              <a:spcAft>
                <a:spcPts val="100"/>
              </a:spcAft>
              <a:buSzPct val="90000"/>
              <a:buFont typeface="Arial" pitchFamily="34" charset="0"/>
              <a:buChar char="‒"/>
            </a:pPr>
            <a:r>
              <a:rPr lang="fr-CA" sz="1500" dirty="0">
                <a:latin typeface="Arial" charset="0"/>
                <a:cs typeface="Arial" charset="0"/>
              </a:rPr>
              <a:t>Longues cellules cylindriques (quelques mm à 30 cm)</a:t>
            </a:r>
          </a:p>
          <a:p>
            <a:pPr marL="176213" indent="-176213">
              <a:spcAft>
                <a:spcPts val="100"/>
              </a:spcAft>
              <a:buSzPct val="90000"/>
              <a:buFont typeface="Arial" pitchFamily="34" charset="0"/>
              <a:buChar char="‒"/>
            </a:pPr>
            <a:r>
              <a:rPr lang="fr-CA" sz="1500" dirty="0">
                <a:latin typeface="Arial" charset="0"/>
                <a:cs typeface="Arial" charset="0"/>
              </a:rPr>
              <a:t>Diamètre: 10 à 100 </a:t>
            </a:r>
            <a:r>
              <a:rPr lang="fr-CA" sz="1500" dirty="0">
                <a:latin typeface="Arial" charset="0"/>
                <a:cs typeface="Arial" charset="0"/>
                <a:sym typeface="Symbol" pitchFamily="18" charset="2"/>
              </a:rPr>
              <a:t></a:t>
            </a:r>
            <a:r>
              <a:rPr lang="fr-CA" sz="1500" dirty="0">
                <a:latin typeface="Arial" charset="0"/>
                <a:cs typeface="Arial" charset="0"/>
              </a:rPr>
              <a:t>m</a:t>
            </a:r>
            <a:endParaRPr lang="fr-CA" sz="1500" b="1" i="1" dirty="0">
              <a:latin typeface="Arial" charset="0"/>
              <a:cs typeface="Arial" charset="0"/>
            </a:endParaRPr>
          </a:p>
          <a:p>
            <a:pPr marL="176213" indent="-176213">
              <a:spcAft>
                <a:spcPts val="100"/>
              </a:spcAft>
              <a:buSzPct val="90000"/>
              <a:buFont typeface="Arial" pitchFamily="34" charset="0"/>
              <a:buChar char="‒"/>
            </a:pPr>
            <a:r>
              <a:rPr lang="fr-CA" sz="1500" i="1" dirty="0" err="1">
                <a:latin typeface="Arial" charset="0"/>
                <a:cs typeface="Arial" charset="0"/>
              </a:rPr>
              <a:t>Multinucléées</a:t>
            </a:r>
            <a:r>
              <a:rPr lang="fr-CA" sz="1500" dirty="0">
                <a:latin typeface="Arial" charset="0"/>
                <a:cs typeface="Arial" charset="0"/>
              </a:rPr>
              <a:t>: souvent &gt;100 noyaux</a:t>
            </a:r>
          </a:p>
          <a:p>
            <a:pPr marL="176213" indent="-176213">
              <a:spcAft>
                <a:spcPts val="100"/>
              </a:spcAft>
              <a:buSzPct val="90000"/>
              <a:buFont typeface="Arial" pitchFamily="34" charset="0"/>
              <a:buChar char="‒"/>
            </a:pPr>
            <a:r>
              <a:rPr lang="fr-CA" sz="1500" dirty="0">
                <a:latin typeface="Arial" charset="0"/>
                <a:cs typeface="Arial" charset="0"/>
              </a:rPr>
              <a:t>Produites par la fusion de cellules</a:t>
            </a:r>
          </a:p>
          <a:p>
            <a:pPr>
              <a:spcAft>
                <a:spcPts val="600"/>
              </a:spcAft>
              <a:buSzPct val="120000"/>
            </a:pPr>
            <a:r>
              <a:rPr lang="fr-CA" sz="1500" dirty="0">
                <a:latin typeface="Arial" charset="0"/>
                <a:cs typeface="Arial" charset="0"/>
              </a:rPr>
              <a:t>	embryonnaires appelées </a:t>
            </a:r>
            <a:r>
              <a:rPr lang="fr-CA" sz="1500" i="1" dirty="0" err="1">
                <a:latin typeface="Arial" charset="0"/>
                <a:cs typeface="Arial" charset="0"/>
              </a:rPr>
              <a:t>myoblastes</a:t>
            </a:r>
            <a:endParaRPr lang="fr-CA" sz="1500" b="1" i="1" dirty="0">
              <a:latin typeface="Arial" charset="0"/>
              <a:cs typeface="Arial" charset="0"/>
            </a:endParaRPr>
          </a:p>
          <a:p>
            <a:pPr>
              <a:spcBef>
                <a:spcPts val="300"/>
              </a:spcBef>
              <a:spcAft>
                <a:spcPts val="0"/>
              </a:spcAft>
              <a:buSzPct val="110000"/>
              <a:buFont typeface="Arial" pitchFamily="34" charset="0"/>
              <a:buChar char="•"/>
            </a:pPr>
            <a:r>
              <a:rPr lang="fr-CA" sz="1500" b="1" i="1" dirty="0">
                <a:latin typeface="Arial" charset="0"/>
                <a:cs typeface="Arial" charset="0"/>
              </a:rPr>
              <a:t>Sarcolemme </a:t>
            </a:r>
            <a:r>
              <a:rPr lang="fr-CA" sz="1500" b="1" dirty="0">
                <a:latin typeface="Arial" charset="0"/>
                <a:cs typeface="Arial" charset="0"/>
              </a:rPr>
              <a:t>: </a:t>
            </a:r>
            <a:r>
              <a:rPr lang="fr-CA" sz="1500" dirty="0">
                <a:latin typeface="Arial" charset="0"/>
                <a:cs typeface="Arial" charset="0"/>
              </a:rPr>
              <a:t>membrane plasmique</a:t>
            </a:r>
            <a:endParaRPr lang="fr-CA" sz="1500" b="1" i="1" dirty="0">
              <a:latin typeface="Arial" charset="0"/>
              <a:cs typeface="Arial" charset="0"/>
            </a:endParaRPr>
          </a:p>
          <a:p>
            <a:pPr>
              <a:spcBef>
                <a:spcPts val="300"/>
              </a:spcBef>
              <a:buSzPct val="110000"/>
              <a:buFont typeface="Arial" pitchFamily="34" charset="0"/>
              <a:buChar char="•"/>
            </a:pPr>
            <a:r>
              <a:rPr lang="fr-CA" sz="1500" b="1" i="1" dirty="0">
                <a:latin typeface="Arial" charset="0"/>
                <a:cs typeface="Arial" charset="0"/>
              </a:rPr>
              <a:t>Sarcoplasme </a:t>
            </a:r>
            <a:r>
              <a:rPr lang="fr-CA" sz="1500" b="1" dirty="0">
                <a:latin typeface="Arial" charset="0"/>
                <a:cs typeface="Arial" charset="0"/>
              </a:rPr>
              <a:t>:</a:t>
            </a:r>
            <a:r>
              <a:rPr lang="fr-CA" sz="1500" dirty="0">
                <a:latin typeface="Arial" charset="0"/>
                <a:cs typeface="Arial" charset="0"/>
              </a:rPr>
              <a:t> cytoplasme; contient :</a:t>
            </a:r>
          </a:p>
          <a:p>
            <a:pPr marL="361950" lvl="1" indent="-185738">
              <a:buSzPct val="80000"/>
              <a:buFont typeface="Wingdings" pitchFamily="2" charset="2"/>
              <a:buChar char="§"/>
            </a:pPr>
            <a:r>
              <a:rPr lang="fr-CA" sz="1500" dirty="0">
                <a:latin typeface="Arial" charset="0"/>
                <a:cs typeface="Arial" charset="0"/>
              </a:rPr>
              <a:t>organites habituels</a:t>
            </a:r>
          </a:p>
          <a:p>
            <a:pPr marL="361950" lvl="1" indent="-185738">
              <a:buSzPct val="80000"/>
              <a:buFont typeface="Wingdings" pitchFamily="2" charset="2"/>
              <a:buChar char="§"/>
            </a:pPr>
            <a:r>
              <a:rPr lang="fr-CA" sz="1500" dirty="0">
                <a:latin typeface="Arial" charset="0"/>
                <a:cs typeface="Arial" charset="0"/>
              </a:rPr>
              <a:t>de grandes quantités de </a:t>
            </a:r>
            <a:r>
              <a:rPr lang="fr-CA" sz="1500" b="1" dirty="0">
                <a:latin typeface="Arial" charset="0"/>
                <a:cs typeface="Arial" charset="0"/>
              </a:rPr>
              <a:t>glycogène</a:t>
            </a:r>
            <a:r>
              <a:rPr lang="fr-CA" sz="1500" dirty="0">
                <a:latin typeface="Arial" charset="0"/>
                <a:cs typeface="Arial" charset="0"/>
              </a:rPr>
              <a:t> et de </a:t>
            </a:r>
            <a:r>
              <a:rPr lang="fr-CA" sz="1500" b="1" dirty="0">
                <a:latin typeface="Arial" charset="0"/>
                <a:cs typeface="Arial" charset="0"/>
              </a:rPr>
              <a:t>myoglobine</a:t>
            </a:r>
            <a:endParaRPr lang="fr-CA" sz="1500" dirty="0">
              <a:latin typeface="Arial" charset="0"/>
              <a:cs typeface="Arial" charset="0"/>
            </a:endParaRPr>
          </a:p>
          <a:p>
            <a:pPr marL="182563" indent="-182563">
              <a:spcBef>
                <a:spcPts val="300"/>
              </a:spcBef>
              <a:buSzPct val="110000"/>
              <a:buFont typeface="Arial" panose="020B0604020202020204" pitchFamily="34" charset="0"/>
              <a:buChar char="•"/>
            </a:pPr>
            <a:r>
              <a:rPr lang="fr-CA" sz="1500" b="1" i="1" dirty="0">
                <a:latin typeface="Arial" charset="0"/>
                <a:cs typeface="Arial" charset="0"/>
              </a:rPr>
              <a:t>Myofibrilles </a:t>
            </a:r>
            <a:r>
              <a:rPr lang="fr-CA" sz="1500" b="1" dirty="0">
                <a:latin typeface="Arial" charset="0"/>
                <a:cs typeface="Arial" charset="0"/>
              </a:rPr>
              <a:t>:</a:t>
            </a:r>
            <a:r>
              <a:rPr lang="fr-CA" sz="1500" dirty="0">
                <a:latin typeface="Arial" charset="0"/>
                <a:cs typeface="Arial" charset="0"/>
              </a:rPr>
              <a:t> </a:t>
            </a:r>
          </a:p>
          <a:p>
            <a:pPr marL="361950" lvl="1" indent="-185738">
              <a:buSzPct val="80000"/>
              <a:buFont typeface="Arial" pitchFamily="34" charset="0"/>
              <a:buChar char="‒"/>
            </a:pPr>
            <a:r>
              <a:rPr lang="fr-CA" sz="1500" dirty="0">
                <a:latin typeface="Arial" charset="0"/>
                <a:cs typeface="Arial" charset="0"/>
              </a:rPr>
              <a:t>Parcourent toute la longueur de la cellule.</a:t>
            </a:r>
          </a:p>
          <a:p>
            <a:pPr marL="361950" lvl="1" indent="-185738">
              <a:buSzPct val="80000"/>
              <a:buFont typeface="Arial" pitchFamily="34" charset="0"/>
              <a:buChar char="‒"/>
            </a:pPr>
            <a:r>
              <a:rPr lang="fr-CA" sz="1500" dirty="0">
                <a:latin typeface="Arial" charset="0"/>
                <a:cs typeface="Arial" charset="0"/>
              </a:rPr>
              <a:t>Constituées de </a:t>
            </a:r>
            <a:r>
              <a:rPr lang="fr-CA" sz="1500" i="1" dirty="0">
                <a:latin typeface="Arial" charset="0"/>
                <a:cs typeface="Arial" charset="0"/>
              </a:rPr>
              <a:t>protéines contractiles.</a:t>
            </a:r>
          </a:p>
          <a:p>
            <a:pPr marL="361950" lvl="1" indent="-185738">
              <a:spcAft>
                <a:spcPct val="10000"/>
              </a:spcAft>
              <a:buSzPct val="80000"/>
              <a:buFont typeface="Arial" pitchFamily="34" charset="0"/>
              <a:buChar char="‒"/>
            </a:pPr>
            <a:r>
              <a:rPr lang="fr-CA" sz="1500" dirty="0">
                <a:latin typeface="Arial" charset="0"/>
                <a:cs typeface="Arial" charset="0"/>
              </a:rPr>
              <a:t>Présence de bandes (</a:t>
            </a:r>
            <a:r>
              <a:rPr lang="fr-CA" sz="1500" i="1" dirty="0">
                <a:latin typeface="Arial" charset="0"/>
                <a:cs typeface="Arial" charset="0"/>
              </a:rPr>
              <a:t>stries</a:t>
            </a:r>
            <a:r>
              <a:rPr lang="fr-CA" sz="1500" dirty="0">
                <a:latin typeface="Arial" charset="0"/>
                <a:cs typeface="Arial" charset="0"/>
              </a:rPr>
              <a:t>) :</a:t>
            </a:r>
            <a:endParaRPr lang="fr-CA" sz="1500" i="1" dirty="0">
              <a:latin typeface="Arial" charset="0"/>
              <a:cs typeface="Arial" charset="0"/>
            </a:endParaRPr>
          </a:p>
          <a:p>
            <a:pPr marL="538163" lvl="2" indent="-176213">
              <a:buSzPct val="90000"/>
              <a:buFont typeface="Wingdings" pitchFamily="2" charset="2"/>
              <a:buChar char="§"/>
            </a:pPr>
            <a:r>
              <a:rPr lang="fr-CA" sz="1500" b="1" i="1" dirty="0">
                <a:latin typeface="Arial" charset="0"/>
                <a:cs typeface="Arial" charset="0"/>
              </a:rPr>
              <a:t>Stries A </a:t>
            </a:r>
            <a:r>
              <a:rPr lang="fr-CA" sz="1500" b="1" dirty="0">
                <a:latin typeface="Arial" charset="0"/>
                <a:cs typeface="Arial" charset="0"/>
              </a:rPr>
              <a:t>:</a:t>
            </a:r>
            <a:r>
              <a:rPr lang="fr-CA" sz="1500" dirty="0">
                <a:latin typeface="Arial" charset="0"/>
                <a:cs typeface="Arial" charset="0"/>
              </a:rPr>
              <a:t> bandes foncées</a:t>
            </a:r>
          </a:p>
          <a:p>
            <a:pPr marL="715963" lvl="2" indent="-177800">
              <a:buSzPct val="70000"/>
              <a:buFont typeface="Wingdings" pitchFamily="2" charset="2"/>
              <a:buNone/>
            </a:pPr>
            <a:r>
              <a:rPr lang="fr-CA" sz="1500" dirty="0">
                <a:latin typeface="Arial" charset="0"/>
                <a:cs typeface="Arial" charset="0"/>
                <a:sym typeface="Wingdings 2" pitchFamily="18" charset="2"/>
              </a:rPr>
              <a:t>	</a:t>
            </a:r>
            <a:r>
              <a:rPr lang="fr-CA" sz="1500" b="1" i="1" dirty="0">
                <a:latin typeface="Arial" charset="0"/>
                <a:cs typeface="Arial" charset="0"/>
              </a:rPr>
              <a:t>Strie H </a:t>
            </a:r>
            <a:r>
              <a:rPr lang="fr-CA" sz="1500" b="1" dirty="0">
                <a:latin typeface="Arial" charset="0"/>
                <a:cs typeface="Arial" charset="0"/>
              </a:rPr>
              <a:t>: </a:t>
            </a:r>
            <a:r>
              <a:rPr lang="fr-CA" sz="1500" dirty="0">
                <a:latin typeface="Arial" charset="0"/>
                <a:cs typeface="Arial" charset="0"/>
              </a:rPr>
              <a:t>région médiane</a:t>
            </a:r>
            <a:endParaRPr lang="fr-CA" sz="1500" i="1" dirty="0">
              <a:latin typeface="Arial" charset="0"/>
              <a:cs typeface="Arial" charset="0"/>
            </a:endParaRPr>
          </a:p>
          <a:p>
            <a:pPr marL="715963" lvl="2" indent="-177800">
              <a:spcAft>
                <a:spcPct val="20000"/>
              </a:spcAft>
              <a:buSzPct val="70000"/>
              <a:buFont typeface="Wingdings" pitchFamily="2" charset="2"/>
              <a:buNone/>
            </a:pPr>
            <a:r>
              <a:rPr lang="fr-CA" sz="1500" dirty="0">
                <a:latin typeface="Arial" charset="0"/>
                <a:cs typeface="Arial" charset="0"/>
                <a:sym typeface="Wingdings 2" pitchFamily="18" charset="2"/>
              </a:rPr>
              <a:t></a:t>
            </a:r>
            <a:r>
              <a:rPr lang="fr-CA" sz="1500" i="1" dirty="0">
                <a:latin typeface="Arial" charset="0"/>
                <a:cs typeface="Arial" charset="0"/>
                <a:sym typeface="Wingdings 2" pitchFamily="18" charset="2"/>
              </a:rPr>
              <a:t>	</a:t>
            </a:r>
            <a:r>
              <a:rPr lang="fr-CA" sz="1500" b="1" i="1" dirty="0">
                <a:latin typeface="Arial" charset="0"/>
                <a:cs typeface="Arial" charset="0"/>
              </a:rPr>
              <a:t>Ligne M </a:t>
            </a:r>
            <a:r>
              <a:rPr lang="fr-CA" sz="1500" b="1" dirty="0">
                <a:latin typeface="Arial" charset="0"/>
                <a:cs typeface="Arial" charset="0"/>
              </a:rPr>
              <a:t>:</a:t>
            </a:r>
            <a:r>
              <a:rPr lang="fr-CA" sz="1500" b="1" i="1" dirty="0">
                <a:latin typeface="Arial" charset="0"/>
                <a:cs typeface="Arial" charset="0"/>
              </a:rPr>
              <a:t> </a:t>
            </a:r>
            <a:r>
              <a:rPr lang="fr-CA" sz="1500" dirty="0">
                <a:latin typeface="Arial" charset="0"/>
                <a:cs typeface="Arial" charset="0"/>
              </a:rPr>
              <a:t>au milieu de la strie H</a:t>
            </a:r>
          </a:p>
          <a:p>
            <a:pPr marL="538163" lvl="2" indent="-176213">
              <a:buSzPct val="90000"/>
              <a:buFont typeface="Wingdings" pitchFamily="2" charset="2"/>
              <a:buChar char="§"/>
            </a:pPr>
            <a:r>
              <a:rPr lang="fr-CA" sz="1500" b="1" i="1" dirty="0">
                <a:latin typeface="Arial" charset="0"/>
                <a:cs typeface="Arial" charset="0"/>
              </a:rPr>
              <a:t>Stries I </a:t>
            </a:r>
            <a:r>
              <a:rPr lang="fr-CA" sz="1500" b="1" dirty="0">
                <a:latin typeface="Arial" charset="0"/>
                <a:cs typeface="Arial" charset="0"/>
              </a:rPr>
              <a:t>: </a:t>
            </a:r>
            <a:r>
              <a:rPr lang="fr-CA" sz="1500" dirty="0">
                <a:latin typeface="Arial" charset="0"/>
                <a:cs typeface="Arial" charset="0"/>
              </a:rPr>
              <a:t>bandes claires</a:t>
            </a:r>
            <a:endParaRPr lang="fr-CA" sz="1500" i="1" dirty="0">
              <a:latin typeface="Arial" charset="0"/>
              <a:cs typeface="Arial" charset="0"/>
            </a:endParaRPr>
          </a:p>
          <a:p>
            <a:pPr marL="715963" lvl="2" indent="-177800">
              <a:buSzPct val="85000"/>
              <a:buFont typeface="Wingdings" pitchFamily="2" charset="2"/>
              <a:buNone/>
            </a:pPr>
            <a:r>
              <a:rPr lang="fr-CA" sz="1500" dirty="0">
                <a:latin typeface="Arial" charset="0"/>
                <a:cs typeface="Arial" charset="0"/>
                <a:sym typeface="Wingdings 2" pitchFamily="18" charset="2"/>
              </a:rPr>
              <a:t>	</a:t>
            </a:r>
            <a:r>
              <a:rPr lang="fr-CA" sz="1500" b="1" i="1" dirty="0">
                <a:latin typeface="Arial" charset="0"/>
                <a:cs typeface="Arial" charset="0"/>
              </a:rPr>
              <a:t>Ligne Z </a:t>
            </a:r>
            <a:r>
              <a:rPr lang="fr-CA" sz="1500" b="1" dirty="0">
                <a:latin typeface="Arial" charset="0"/>
                <a:cs typeface="Arial" charset="0"/>
              </a:rPr>
              <a:t>: </a:t>
            </a:r>
            <a:r>
              <a:rPr lang="fr-CA" sz="1500" dirty="0">
                <a:latin typeface="Arial" charset="0"/>
                <a:cs typeface="Arial" charset="0"/>
              </a:rPr>
              <a:t>ligne dense au milieu de chaque strie I</a:t>
            </a:r>
          </a:p>
        </p:txBody>
      </p:sp>
      <p:sp>
        <p:nvSpPr>
          <p:cNvPr id="7172" name="Rectangle 4"/>
          <p:cNvSpPr>
            <a:spLocks noGrp="1" noChangeArrowheads="1"/>
          </p:cNvSpPr>
          <p:nvPr>
            <p:ph type="title"/>
          </p:nvPr>
        </p:nvSpPr>
        <p:spPr>
          <a:xfrm>
            <a:off x="204634" y="188496"/>
            <a:ext cx="4522224" cy="431800"/>
          </a:xfrm>
          <a:solidFill>
            <a:schemeClr val="bg1"/>
          </a:solidFill>
        </p:spPr>
        <p:txBody>
          <a:bodyPr tIns="72000" bIns="108000" anchor="ctr" anchorCtr="0"/>
          <a:lstStyle/>
          <a:p>
            <a:pPr marL="355600" indent="-355600" eaLnBrk="1" hangingPunct="1"/>
            <a:r>
              <a:rPr lang="en-CA" sz="2200" dirty="0">
                <a:solidFill>
                  <a:schemeClr val="tx1"/>
                </a:solidFill>
              </a:rPr>
              <a:t>2.	</a:t>
            </a:r>
            <a:r>
              <a:rPr lang="en-CA" sz="2200" u="sng" dirty="0">
                <a:solidFill>
                  <a:schemeClr val="tx1"/>
                </a:solidFill>
              </a:rPr>
              <a:t>ANATOMIE MICROSCOPIQUE</a:t>
            </a:r>
            <a:endParaRPr lang="en-US" sz="2200" u="sn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sz="half" idx="1"/>
          </p:nvPr>
        </p:nvSpPr>
        <p:spPr>
          <a:xfrm>
            <a:off x="309109" y="652907"/>
            <a:ext cx="7545636" cy="407987"/>
          </a:xfrm>
        </p:spPr>
        <p:txBody>
          <a:bodyPr/>
          <a:lstStyle/>
          <a:p>
            <a:pPr marL="363538" indent="-363538" eaLnBrk="1" hangingPunct="1">
              <a:lnSpc>
                <a:spcPct val="90000"/>
              </a:lnSpc>
              <a:spcAft>
                <a:spcPct val="25000"/>
              </a:spcAft>
              <a:buFont typeface="Wingdings" pitchFamily="2" charset="2"/>
              <a:buNone/>
            </a:pPr>
            <a:r>
              <a:rPr lang="en-CA" sz="2200" b="1" dirty="0">
                <a:latin typeface="Arial" charset="0"/>
                <a:cs typeface="Arial" charset="0"/>
              </a:rPr>
              <a:t>1.	</a:t>
            </a:r>
            <a:r>
              <a:rPr lang="en-CA" sz="2200" b="1" u="sng" dirty="0">
                <a:latin typeface="Arial" charset="0"/>
                <a:cs typeface="Arial" charset="0"/>
              </a:rPr>
              <a:t>SOURCES D’ÉNERGIE POUR LES CONTRACTIONS</a:t>
            </a:r>
          </a:p>
        </p:txBody>
      </p:sp>
      <p:sp>
        <p:nvSpPr>
          <p:cNvPr id="25603" name="Rectangle 4"/>
          <p:cNvSpPr>
            <a:spLocks noChangeArrowheads="1"/>
          </p:cNvSpPr>
          <p:nvPr/>
        </p:nvSpPr>
        <p:spPr bwMode="auto">
          <a:xfrm>
            <a:off x="671461" y="1031196"/>
            <a:ext cx="83693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r>
              <a:rPr lang="fr-CA" sz="1600" dirty="0">
                <a:latin typeface="Arial" charset="0"/>
                <a:cs typeface="Arial" charset="0"/>
              </a:rPr>
              <a:t>L’ATP emmagasinée est limitée, permettant 4 à 6 secondes de contraction, et trois voies métaboliques peuvent régénérer de l’ATP: </a:t>
            </a:r>
          </a:p>
        </p:txBody>
      </p:sp>
      <p:sp>
        <p:nvSpPr>
          <p:cNvPr id="6" name="Rectangle 3"/>
          <p:cNvSpPr>
            <a:spLocks noChangeArrowheads="1"/>
          </p:cNvSpPr>
          <p:nvPr/>
        </p:nvSpPr>
        <p:spPr bwMode="auto">
          <a:xfrm>
            <a:off x="103239" y="235972"/>
            <a:ext cx="8937522" cy="48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p>
            <a:pPr marL="989013" indent="-989013" eaLnBrk="1" hangingPunct="1">
              <a:lnSpc>
                <a:spcPct val="90000"/>
              </a:lnSpc>
            </a:pPr>
            <a:r>
              <a:rPr lang="en-CA" sz="2600" b="1" dirty="0">
                <a:solidFill>
                  <a:schemeClr val="accent2"/>
                </a:solidFill>
                <a:latin typeface="Arial" charset="0"/>
              </a:rPr>
              <a:t>3.2.5	MÉTABOLISME </a:t>
            </a:r>
            <a:r>
              <a:rPr lang="fr-CA" sz="2600" b="1" dirty="0">
                <a:solidFill>
                  <a:schemeClr val="accent2"/>
                </a:solidFill>
                <a:latin typeface="Arial" charset="0"/>
              </a:rPr>
              <a:t>DES MUSCLES SQUELETTIQUES</a:t>
            </a:r>
          </a:p>
        </p:txBody>
      </p:sp>
      <p:pic>
        <p:nvPicPr>
          <p:cNvPr id="7" name="Espace réservé du contenu 4">
            <a:extLst>
              <a:ext uri="{FF2B5EF4-FFF2-40B4-BE49-F238E27FC236}">
                <a16:creationId xmlns:a16="http://schemas.microsoft.com/office/drawing/2014/main" id="{F7122018-EC35-4803-AB29-1FCE84A73B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1521" y="1614481"/>
            <a:ext cx="6858447" cy="42123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sz="half" idx="1"/>
          </p:nvPr>
        </p:nvSpPr>
        <p:spPr>
          <a:xfrm>
            <a:off x="181086" y="321636"/>
            <a:ext cx="7545636" cy="407987"/>
          </a:xfrm>
        </p:spPr>
        <p:txBody>
          <a:bodyPr/>
          <a:lstStyle/>
          <a:p>
            <a:pPr marL="363538" indent="-363538" eaLnBrk="1" hangingPunct="1">
              <a:lnSpc>
                <a:spcPct val="90000"/>
              </a:lnSpc>
              <a:spcAft>
                <a:spcPct val="25000"/>
              </a:spcAft>
              <a:buFont typeface="Wingdings" pitchFamily="2" charset="2"/>
              <a:buNone/>
            </a:pPr>
            <a:r>
              <a:rPr lang="en-CA" sz="2200" u="sng" dirty="0">
                <a:latin typeface="Arial" charset="0"/>
                <a:cs typeface="Arial" charset="0"/>
              </a:rPr>
              <a:t>SOURCES D’ÉNERGIE POUR LES CONTRACTIONS</a:t>
            </a:r>
          </a:p>
        </p:txBody>
      </p:sp>
      <p:pic>
        <p:nvPicPr>
          <p:cNvPr id="91138" name="Picture 2" descr="http://cw2.erpi.com/cw/marieb/userfiles/22_Fig_9_20_p_3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497" y="729623"/>
            <a:ext cx="8354459" cy="4700448"/>
          </a:xfrm>
          <a:prstGeom prst="rect">
            <a:avLst/>
          </a:prstGeom>
          <a:noFill/>
        </p:spPr>
      </p:pic>
      <p:sp>
        <p:nvSpPr>
          <p:cNvPr id="25604" name="Text Box 6"/>
          <p:cNvSpPr txBox="1">
            <a:spLocks noChangeArrowheads="1"/>
          </p:cNvSpPr>
          <p:nvPr/>
        </p:nvSpPr>
        <p:spPr bwMode="auto">
          <a:xfrm>
            <a:off x="400140" y="5057301"/>
            <a:ext cx="1141978" cy="251795"/>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wrap="square" tIns="18000" bIns="180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9.17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01663" y="930275"/>
            <a:ext cx="7397750" cy="2859088"/>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82563" indent="-182563">
              <a:tabLst>
                <a:tab pos="7629525" algn="l"/>
              </a:tabLst>
              <a:defRPr>
                <a:solidFill>
                  <a:schemeClr val="tx1"/>
                </a:solidFill>
                <a:latin typeface="Times New Roman" pitchFamily="18" charset="0"/>
              </a:defRPr>
            </a:lvl1pPr>
            <a:lvl2pPr marL="636588" indent="-182563">
              <a:tabLst>
                <a:tab pos="7629525" algn="l"/>
              </a:tabLst>
              <a:defRPr>
                <a:solidFill>
                  <a:schemeClr val="tx1"/>
                </a:solidFill>
                <a:latin typeface="Times New Roman" pitchFamily="18" charset="0"/>
              </a:defRPr>
            </a:lvl2pPr>
            <a:lvl3pPr marL="1143000" indent="-228600">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a:spcAft>
                <a:spcPct val="50000"/>
              </a:spcAft>
              <a:buSzPct val="120000"/>
              <a:buFontTx/>
              <a:buChar char="•"/>
            </a:pPr>
            <a:r>
              <a:rPr lang="fr-CA" sz="1600" b="1" i="1" dirty="0">
                <a:latin typeface="Arial" charset="0"/>
                <a:cs typeface="Arial" charset="0"/>
              </a:rPr>
              <a:t>Fatigue musculaire</a:t>
            </a:r>
            <a:r>
              <a:rPr lang="fr-CA" sz="1600" b="1" dirty="0">
                <a:latin typeface="Arial" charset="0"/>
                <a:cs typeface="Arial" charset="0"/>
              </a:rPr>
              <a:t>: </a:t>
            </a:r>
            <a:r>
              <a:rPr lang="fr-CA" sz="1600" dirty="0">
                <a:latin typeface="Arial" charset="0"/>
                <a:cs typeface="Arial" charset="0"/>
              </a:rPr>
              <a:t>« </a:t>
            </a:r>
            <a:r>
              <a:rPr lang="fr-CA" sz="1600" i="1" dirty="0">
                <a:latin typeface="Arial" charset="0"/>
                <a:cs typeface="Arial" charset="0"/>
              </a:rPr>
              <a:t>incapacité physiologique de se contracter </a:t>
            </a:r>
            <a:r>
              <a:rPr lang="fr-CA" sz="1600" dirty="0">
                <a:latin typeface="Arial" charset="0"/>
                <a:cs typeface="Arial" charset="0"/>
              </a:rPr>
              <a:t>»</a:t>
            </a:r>
          </a:p>
          <a:p>
            <a:pPr>
              <a:spcAft>
                <a:spcPct val="50000"/>
              </a:spcAft>
              <a:buSzPct val="120000"/>
              <a:buFontTx/>
              <a:buChar char="•"/>
            </a:pPr>
            <a:r>
              <a:rPr lang="fr-CA" sz="1600" dirty="0">
                <a:latin typeface="Arial" charset="0"/>
                <a:cs typeface="Arial" charset="0"/>
              </a:rPr>
              <a:t>Elle est la conséquence d’un manque </a:t>
            </a:r>
            <a:r>
              <a:rPr lang="fr-CA" sz="1600" u="sng" dirty="0">
                <a:latin typeface="Arial" charset="0"/>
                <a:cs typeface="Arial" charset="0"/>
              </a:rPr>
              <a:t>relatif</a:t>
            </a:r>
            <a:r>
              <a:rPr lang="fr-CA" sz="1600" dirty="0">
                <a:latin typeface="Arial" charset="0"/>
                <a:cs typeface="Arial" charset="0"/>
              </a:rPr>
              <a:t> en ATP; </a:t>
            </a:r>
            <a:r>
              <a:rPr lang="fr-CA" sz="1600" dirty="0">
                <a:latin typeface="Arial" charset="0"/>
                <a:cs typeface="Arial" charset="0"/>
                <a:sym typeface="Symbol" pitchFamily="18" charset="2"/>
              </a:rPr>
              <a:t></a:t>
            </a:r>
            <a:r>
              <a:rPr lang="fr-CA" sz="1600" dirty="0">
                <a:latin typeface="Arial" charset="0"/>
                <a:cs typeface="Arial" charset="0"/>
              </a:rPr>
              <a:t> une absence complète d’ATP entraînerait un état de contracture, similaire à la rigidité cadavérique.</a:t>
            </a:r>
          </a:p>
          <a:p>
            <a:pPr>
              <a:spcAft>
                <a:spcPct val="10000"/>
              </a:spcAft>
              <a:buSzPct val="120000"/>
              <a:buFontTx/>
              <a:buChar char="•"/>
            </a:pPr>
            <a:r>
              <a:rPr lang="fr-CA" sz="1600" dirty="0">
                <a:latin typeface="Arial" charset="0"/>
                <a:cs typeface="Arial" charset="0"/>
              </a:rPr>
              <a:t>Les mécanismes qui sous-tendent la fatigue musculaire ne sont que partiellement compris. Les principaux facteur sont:</a:t>
            </a:r>
          </a:p>
          <a:p>
            <a:pPr lvl="1">
              <a:spcAft>
                <a:spcPct val="10000"/>
              </a:spcAft>
              <a:buSzPct val="85000"/>
              <a:buFont typeface="Wingdings" pitchFamily="2" charset="2"/>
              <a:buChar char="§"/>
            </a:pPr>
            <a:r>
              <a:rPr lang="fr-CA" sz="1600" dirty="0">
                <a:latin typeface="Arial" charset="0"/>
                <a:cs typeface="Arial" charset="0"/>
              </a:rPr>
              <a:t>Une accumulation d’acide lactique et une diminution du pH.</a:t>
            </a:r>
          </a:p>
          <a:p>
            <a:pPr lvl="1">
              <a:spcAft>
                <a:spcPct val="10000"/>
              </a:spcAft>
              <a:buSzPct val="85000"/>
              <a:buFont typeface="Wingdings" pitchFamily="2" charset="2"/>
              <a:buChar char="§"/>
            </a:pPr>
            <a:r>
              <a:rPr lang="fr-CA" sz="1600" dirty="0">
                <a:latin typeface="Arial" charset="0"/>
                <a:cs typeface="Arial" charset="0"/>
              </a:rPr>
              <a:t>Des déséquilibres ioniques.</a:t>
            </a:r>
          </a:p>
          <a:p>
            <a:pPr lvl="1">
              <a:spcAft>
                <a:spcPct val="10000"/>
              </a:spcAft>
              <a:buSzPct val="85000"/>
              <a:buFont typeface="Wingdings" pitchFamily="2" charset="2"/>
              <a:buChar char="§"/>
            </a:pPr>
            <a:r>
              <a:rPr lang="fr-CA" sz="1600" dirty="0">
                <a:latin typeface="Arial" charset="0"/>
                <a:cs typeface="Arial" charset="0"/>
              </a:rPr>
              <a:t>Une diminution de l’excitabilité des cellules, ou encore une diminution de la capacité à libérer les ions Ca</a:t>
            </a:r>
            <a:r>
              <a:rPr lang="fr-CA" sz="1600" baseline="30000" dirty="0">
                <a:latin typeface="Arial" charset="0"/>
                <a:cs typeface="Arial" charset="0"/>
              </a:rPr>
              <a:t>2+</a:t>
            </a:r>
            <a:r>
              <a:rPr lang="fr-CA" sz="1600" dirty="0">
                <a:latin typeface="Arial" charset="0"/>
                <a:cs typeface="Arial" charset="0"/>
              </a:rPr>
              <a:t> du RS.</a:t>
            </a:r>
          </a:p>
        </p:txBody>
      </p:sp>
      <p:sp>
        <p:nvSpPr>
          <p:cNvPr id="26627" name="Text Box 4"/>
          <p:cNvSpPr txBox="1">
            <a:spLocks noChangeArrowheads="1"/>
          </p:cNvSpPr>
          <p:nvPr/>
        </p:nvSpPr>
        <p:spPr bwMode="auto">
          <a:xfrm>
            <a:off x="219194" y="363462"/>
            <a:ext cx="37878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357188" indent="-357188">
              <a:spcAft>
                <a:spcPct val="35000"/>
              </a:spcAft>
              <a:buSzPct val="120000"/>
            </a:pPr>
            <a:r>
              <a:rPr lang="fr-CA" sz="2200" b="1" dirty="0">
                <a:latin typeface="Arial" charset="0"/>
                <a:cs typeface="Arial" charset="0"/>
              </a:rPr>
              <a:t>2.	</a:t>
            </a:r>
            <a:r>
              <a:rPr lang="fr-CA" sz="2200" b="1" u="sng" dirty="0">
                <a:latin typeface="Arial" charset="0"/>
                <a:cs typeface="Arial" charset="0"/>
              </a:rPr>
              <a:t>FATIGUE MUSCULAIRE</a:t>
            </a:r>
            <a:endParaRPr lang="fr-CA" sz="2200" b="1" i="1" u="sng" dirty="0">
              <a:latin typeface="Arial" charset="0"/>
              <a:cs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3"/>
          <p:cNvSpPr txBox="1">
            <a:spLocks noChangeArrowheads="1"/>
          </p:cNvSpPr>
          <p:nvPr/>
        </p:nvSpPr>
        <p:spPr bwMode="auto">
          <a:xfrm>
            <a:off x="599451" y="556000"/>
            <a:ext cx="8360962" cy="2550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eaLnBrk="0" hangingPunct="0">
              <a:tabLst>
                <a:tab pos="7629525" algn="l"/>
              </a:tabLst>
              <a:defRPr>
                <a:solidFill>
                  <a:schemeClr val="tx1"/>
                </a:solidFill>
                <a:latin typeface="Arial" charset="0"/>
                <a:cs typeface="Arial" charset="0"/>
              </a:defRPr>
            </a:lvl1pPr>
            <a:lvl2pPr marL="627063" indent="-265113" eaLnBrk="0" hangingPunct="0">
              <a:tabLst>
                <a:tab pos="7629525" algn="l"/>
              </a:tabLst>
              <a:defRPr>
                <a:solidFill>
                  <a:schemeClr val="tx1"/>
                </a:solidFill>
                <a:latin typeface="Arial" charset="0"/>
                <a:cs typeface="Arial" charset="0"/>
              </a:defRPr>
            </a:lvl2pPr>
            <a:lvl3pPr marL="1071563" indent="-265113" eaLnBrk="0" hangingPunct="0">
              <a:tabLst>
                <a:tab pos="7629525" algn="l"/>
              </a:tabLst>
              <a:defRPr>
                <a:solidFill>
                  <a:schemeClr val="tx1"/>
                </a:solidFill>
                <a:latin typeface="Arial" charset="0"/>
                <a:cs typeface="Arial" charset="0"/>
              </a:defRPr>
            </a:lvl3pPr>
            <a:lvl4pPr marL="2468563" indent="-495300" eaLnBrk="0" hangingPunct="0">
              <a:tabLst>
                <a:tab pos="7629525" algn="l"/>
              </a:tabLst>
              <a:defRPr>
                <a:solidFill>
                  <a:schemeClr val="tx1"/>
                </a:solidFill>
                <a:latin typeface="Arial" charset="0"/>
                <a:cs typeface="Arial" charset="0"/>
              </a:defRPr>
            </a:lvl4pPr>
            <a:lvl5pPr marL="3143250" indent="-495300" eaLnBrk="0" hangingPunct="0">
              <a:tabLst>
                <a:tab pos="7629525" algn="l"/>
              </a:tabLst>
              <a:defRPr>
                <a:solidFill>
                  <a:schemeClr val="tx1"/>
                </a:solidFill>
                <a:latin typeface="Arial" charset="0"/>
                <a:cs typeface="Arial" charset="0"/>
              </a:defRPr>
            </a:lvl5pPr>
            <a:lvl6pPr marL="3600450" indent="-495300" eaLnBrk="0" fontAlgn="base" hangingPunct="0">
              <a:spcBef>
                <a:spcPct val="0"/>
              </a:spcBef>
              <a:spcAft>
                <a:spcPct val="0"/>
              </a:spcAft>
              <a:tabLst>
                <a:tab pos="7629525" algn="l"/>
              </a:tabLst>
              <a:defRPr>
                <a:solidFill>
                  <a:schemeClr val="tx1"/>
                </a:solidFill>
                <a:latin typeface="Arial" charset="0"/>
                <a:cs typeface="Arial" charset="0"/>
              </a:defRPr>
            </a:lvl6pPr>
            <a:lvl7pPr marL="4057650" indent="-495300" eaLnBrk="0" fontAlgn="base" hangingPunct="0">
              <a:spcBef>
                <a:spcPct val="0"/>
              </a:spcBef>
              <a:spcAft>
                <a:spcPct val="0"/>
              </a:spcAft>
              <a:tabLst>
                <a:tab pos="7629525" algn="l"/>
              </a:tabLst>
              <a:defRPr>
                <a:solidFill>
                  <a:schemeClr val="tx1"/>
                </a:solidFill>
                <a:latin typeface="Arial" charset="0"/>
                <a:cs typeface="Arial" charset="0"/>
              </a:defRPr>
            </a:lvl7pPr>
            <a:lvl8pPr marL="4514850" indent="-495300" eaLnBrk="0" fontAlgn="base" hangingPunct="0">
              <a:spcBef>
                <a:spcPct val="0"/>
              </a:spcBef>
              <a:spcAft>
                <a:spcPct val="0"/>
              </a:spcAft>
              <a:tabLst>
                <a:tab pos="7629525" algn="l"/>
              </a:tabLst>
              <a:defRPr>
                <a:solidFill>
                  <a:schemeClr val="tx1"/>
                </a:solidFill>
                <a:latin typeface="Arial" charset="0"/>
                <a:cs typeface="Arial" charset="0"/>
              </a:defRPr>
            </a:lvl8pPr>
            <a:lvl9pPr marL="4972050" indent="-495300" eaLnBrk="0" fontAlgn="base" hangingPunct="0">
              <a:spcBef>
                <a:spcPct val="0"/>
              </a:spcBef>
              <a:spcAft>
                <a:spcPct val="0"/>
              </a:spcAft>
              <a:tabLst>
                <a:tab pos="7629525" algn="l"/>
              </a:tabLst>
              <a:defRPr>
                <a:solidFill>
                  <a:schemeClr val="tx1"/>
                </a:solidFill>
                <a:latin typeface="Arial" charset="0"/>
                <a:cs typeface="Arial" charset="0"/>
              </a:defRPr>
            </a:lvl9pPr>
          </a:lstStyle>
          <a:p>
            <a:pPr>
              <a:spcAft>
                <a:spcPts val="200"/>
              </a:spcAft>
              <a:buSzPct val="85000"/>
              <a:buFont typeface="Arial" pitchFamily="34" charset="0"/>
              <a:buChar char="‒"/>
            </a:pPr>
            <a:r>
              <a:rPr lang="fr-CA" sz="1500" dirty="0"/>
              <a:t>La vitesse maximale de contraction varie selon les muscles.</a:t>
            </a:r>
          </a:p>
          <a:p>
            <a:pPr>
              <a:spcAft>
                <a:spcPts val="200"/>
              </a:spcAft>
              <a:buSzPct val="85000"/>
              <a:buFont typeface="Arial" pitchFamily="34" charset="0"/>
              <a:buChar char="‒"/>
            </a:pPr>
            <a:r>
              <a:rPr lang="fr-CA" sz="1500" dirty="0">
                <a:sym typeface="Symbol" pitchFamily="18" charset="2"/>
              </a:rPr>
              <a:t>Dépend en grande partie du type de fibres musculaires et de leurs proportions.</a:t>
            </a:r>
          </a:p>
          <a:p>
            <a:pPr>
              <a:spcAft>
                <a:spcPts val="200"/>
              </a:spcAft>
              <a:buSzPct val="85000"/>
              <a:buFont typeface="Arial" pitchFamily="34" charset="0"/>
              <a:buChar char="‒"/>
            </a:pPr>
            <a:r>
              <a:rPr lang="fr-CA" sz="1500" dirty="0">
                <a:sym typeface="Symbol" pitchFamily="18" charset="2"/>
              </a:rPr>
              <a:t>Principaux types, déterminés selon l’</a:t>
            </a:r>
            <a:r>
              <a:rPr lang="fr-CA" sz="1500" i="1" dirty="0">
                <a:sym typeface="Symbol" pitchFamily="18" charset="2"/>
              </a:rPr>
              <a:t>isoforme de la myosine </a:t>
            </a:r>
            <a:r>
              <a:rPr lang="fr-CA" sz="1500" dirty="0">
                <a:sym typeface="Symbol" pitchFamily="18" charset="2"/>
              </a:rPr>
              <a:t>dont les têtes hydrolysent l’ATP plus ou moins rapidement :</a:t>
            </a:r>
          </a:p>
          <a:p>
            <a:pPr marL="357188" indent="-174625">
              <a:spcAft>
                <a:spcPct val="25000"/>
              </a:spcAft>
              <a:buSzPct val="85000"/>
              <a:buFont typeface="Wingdings" pitchFamily="2" charset="2"/>
              <a:buChar char="§"/>
            </a:pPr>
            <a:r>
              <a:rPr lang="fr-CA" sz="1500" b="1" dirty="0">
                <a:sym typeface="Symbol" pitchFamily="18" charset="2"/>
              </a:rPr>
              <a:t>Type I</a:t>
            </a:r>
            <a:r>
              <a:rPr lang="fr-CA" sz="1500" dirty="0">
                <a:sym typeface="Symbol" pitchFamily="18" charset="2"/>
              </a:rPr>
              <a:t> (à contraction lente) </a:t>
            </a:r>
            <a:r>
              <a:rPr lang="fr-CA" sz="1500" b="1" dirty="0">
                <a:solidFill>
                  <a:schemeClr val="accent1">
                    <a:lumMod val="50000"/>
                  </a:schemeClr>
                </a:solidFill>
                <a:sym typeface="Symbol" pitchFamily="18" charset="2"/>
              </a:rPr>
              <a:t>(+)</a:t>
            </a:r>
          </a:p>
          <a:p>
            <a:pPr marL="357188" indent="-174625">
              <a:spcAft>
                <a:spcPts val="0"/>
              </a:spcAft>
              <a:buSzPct val="85000"/>
              <a:buFont typeface="Wingdings" pitchFamily="2" charset="2"/>
              <a:buChar char="§"/>
            </a:pPr>
            <a:r>
              <a:rPr lang="fr-CA" sz="1500" b="1" dirty="0">
                <a:sym typeface="Symbol" pitchFamily="18" charset="2"/>
              </a:rPr>
              <a:t>Type II </a:t>
            </a:r>
            <a:r>
              <a:rPr lang="fr-CA" sz="1500" dirty="0">
                <a:sym typeface="Symbol" pitchFamily="18" charset="2"/>
              </a:rPr>
              <a:t>(à contraction rapide) :</a:t>
            </a:r>
          </a:p>
          <a:p>
            <a:pPr marL="539750" lvl="1" indent="-182563">
              <a:spcAft>
                <a:spcPts val="0"/>
              </a:spcAft>
              <a:buSzPct val="85000"/>
              <a:buFont typeface="Wingdings" pitchFamily="2" charset="2"/>
              <a:buChar char="§"/>
              <a:tabLst>
                <a:tab pos="1527175" algn="l"/>
                <a:tab pos="7629525" algn="l"/>
              </a:tabLst>
            </a:pPr>
            <a:r>
              <a:rPr lang="fr-CA" sz="1500" b="1" dirty="0">
                <a:sym typeface="Symbol" pitchFamily="18" charset="2"/>
              </a:rPr>
              <a:t>Type IIA 	</a:t>
            </a:r>
            <a:r>
              <a:rPr lang="fr-CA" sz="1500" b="1" dirty="0">
                <a:solidFill>
                  <a:schemeClr val="accent1">
                    <a:lumMod val="50000"/>
                  </a:schemeClr>
                </a:solidFill>
                <a:sym typeface="Symbol" pitchFamily="18" charset="2"/>
              </a:rPr>
              <a:t>(++)</a:t>
            </a:r>
          </a:p>
          <a:p>
            <a:pPr marL="539750" lvl="1" indent="-182563">
              <a:spcAft>
                <a:spcPts val="0"/>
              </a:spcAft>
              <a:buSzPct val="85000"/>
              <a:buFont typeface="Wingdings" pitchFamily="2" charset="2"/>
              <a:buChar char="§"/>
              <a:tabLst>
                <a:tab pos="1527175" algn="l"/>
                <a:tab pos="7629525" algn="l"/>
              </a:tabLst>
            </a:pPr>
            <a:r>
              <a:rPr lang="fr-CA" sz="1500" b="1" dirty="0">
                <a:sym typeface="Symbol" pitchFamily="18" charset="2"/>
              </a:rPr>
              <a:t>Type IIX	</a:t>
            </a:r>
            <a:r>
              <a:rPr lang="fr-CA" sz="1500" b="1" dirty="0">
                <a:solidFill>
                  <a:schemeClr val="accent1">
                    <a:lumMod val="50000"/>
                  </a:schemeClr>
                </a:solidFill>
                <a:sym typeface="Symbol" pitchFamily="18" charset="2"/>
              </a:rPr>
              <a:t>(+++)</a:t>
            </a:r>
          </a:p>
          <a:p>
            <a:pPr marL="539750" lvl="1" indent="-182563">
              <a:spcAft>
                <a:spcPts val="0"/>
              </a:spcAft>
              <a:buSzPct val="85000"/>
              <a:buFont typeface="Wingdings" pitchFamily="2" charset="2"/>
              <a:buChar char="§"/>
              <a:tabLst>
                <a:tab pos="1527175" algn="l"/>
                <a:tab pos="7629525" algn="l"/>
              </a:tabLst>
            </a:pPr>
            <a:r>
              <a:rPr lang="fr-CA" sz="1500" b="1" dirty="0">
                <a:sym typeface="Symbol" pitchFamily="18" charset="2"/>
              </a:rPr>
              <a:t>Type IIB* 	</a:t>
            </a:r>
            <a:r>
              <a:rPr lang="fr-CA" sz="1500" b="1" dirty="0">
                <a:solidFill>
                  <a:schemeClr val="accent1">
                    <a:lumMod val="50000"/>
                  </a:schemeClr>
                </a:solidFill>
                <a:sym typeface="Symbol" pitchFamily="18" charset="2"/>
              </a:rPr>
              <a:t>(++++)</a:t>
            </a:r>
          </a:p>
          <a:p>
            <a:pPr marL="541338" lvl="1" indent="0">
              <a:spcAft>
                <a:spcPts val="0"/>
              </a:spcAft>
              <a:buSzPct val="85000"/>
              <a:tabLst>
                <a:tab pos="1527175" algn="l"/>
                <a:tab pos="7629525" algn="l"/>
              </a:tabLst>
            </a:pPr>
            <a:r>
              <a:rPr lang="fr-CA" sz="1600" dirty="0">
                <a:sym typeface="Symbol" pitchFamily="18" charset="2"/>
              </a:rPr>
              <a:t>(*</a:t>
            </a:r>
            <a:r>
              <a:rPr lang="fr-CA" sz="1400" i="1" dirty="0">
                <a:sym typeface="Symbol" pitchFamily="18" charset="2"/>
              </a:rPr>
              <a:t>Très rare chez l’humain</a:t>
            </a:r>
            <a:r>
              <a:rPr lang="fr-CA" sz="1600" dirty="0">
                <a:sym typeface="Symbol" pitchFamily="18" charset="2"/>
              </a:rPr>
              <a:t>)</a:t>
            </a:r>
          </a:p>
        </p:txBody>
      </p:sp>
      <p:sp>
        <p:nvSpPr>
          <p:cNvPr id="25" name="Rectangle 24"/>
          <p:cNvSpPr/>
          <p:nvPr/>
        </p:nvSpPr>
        <p:spPr>
          <a:xfrm>
            <a:off x="3785139" y="5075050"/>
            <a:ext cx="324196" cy="349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Text Box 4"/>
          <p:cNvSpPr txBox="1">
            <a:spLocks noChangeArrowheads="1"/>
          </p:cNvSpPr>
          <p:nvPr/>
        </p:nvSpPr>
        <p:spPr bwMode="auto">
          <a:xfrm>
            <a:off x="219193" y="192266"/>
            <a:ext cx="86003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357188" indent="-357188">
              <a:spcAft>
                <a:spcPct val="35000"/>
              </a:spcAft>
              <a:buSzPct val="120000"/>
            </a:pPr>
            <a:r>
              <a:rPr lang="fr-CA" sz="2200" b="1" dirty="0">
                <a:latin typeface="Arial" charset="0"/>
                <a:cs typeface="Arial" charset="0"/>
              </a:rPr>
              <a:t>3.	</a:t>
            </a:r>
            <a:r>
              <a:rPr lang="fr-CA" sz="2200" b="1" u="sng" dirty="0">
                <a:latin typeface="Arial" charset="0"/>
                <a:cs typeface="Arial" charset="0"/>
              </a:rPr>
              <a:t>TYPES DE FIBRES MUSCULAIRES SQUELETTIQUES</a:t>
            </a:r>
            <a:endParaRPr lang="fr-CA" sz="2200" b="1" i="1" u="sng" dirty="0">
              <a:latin typeface="Arial" charset="0"/>
              <a:cs typeface="Arial" charset="0"/>
            </a:endParaRPr>
          </a:p>
        </p:txBody>
      </p:sp>
      <p:pic>
        <p:nvPicPr>
          <p:cNvPr id="79874" name="Picture 2" descr="http://cw2.erpi.com/cw/marieb/userfiles/16_Fig_9_14_p_3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3895" y="1995629"/>
            <a:ext cx="4670924" cy="3671273"/>
          </a:xfrm>
          <a:prstGeom prst="rect">
            <a:avLst/>
          </a:prstGeom>
          <a:noFill/>
        </p:spPr>
      </p:pic>
      <p:sp>
        <p:nvSpPr>
          <p:cNvPr id="26" name="Text Box 3"/>
          <p:cNvSpPr txBox="1">
            <a:spLocks noChangeArrowheads="1"/>
          </p:cNvSpPr>
          <p:nvPr/>
        </p:nvSpPr>
        <p:spPr bwMode="auto">
          <a:xfrm>
            <a:off x="539398" y="3092630"/>
            <a:ext cx="3817868" cy="144142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eaLnBrk="0" hangingPunct="0">
              <a:tabLst>
                <a:tab pos="7629525" algn="l"/>
              </a:tabLst>
              <a:defRPr>
                <a:solidFill>
                  <a:schemeClr val="tx1"/>
                </a:solidFill>
                <a:latin typeface="Arial" charset="0"/>
                <a:cs typeface="Arial" charset="0"/>
              </a:defRPr>
            </a:lvl1pPr>
            <a:lvl2pPr marL="627063" indent="-265113" eaLnBrk="0" hangingPunct="0">
              <a:tabLst>
                <a:tab pos="7629525" algn="l"/>
              </a:tabLst>
              <a:defRPr>
                <a:solidFill>
                  <a:schemeClr val="tx1"/>
                </a:solidFill>
                <a:latin typeface="Arial" charset="0"/>
                <a:cs typeface="Arial" charset="0"/>
              </a:defRPr>
            </a:lvl2pPr>
            <a:lvl3pPr marL="1071563" indent="-265113" eaLnBrk="0" hangingPunct="0">
              <a:tabLst>
                <a:tab pos="7629525" algn="l"/>
              </a:tabLst>
              <a:defRPr>
                <a:solidFill>
                  <a:schemeClr val="tx1"/>
                </a:solidFill>
                <a:latin typeface="Arial" charset="0"/>
                <a:cs typeface="Arial" charset="0"/>
              </a:defRPr>
            </a:lvl3pPr>
            <a:lvl4pPr marL="2468563" indent="-495300" eaLnBrk="0" hangingPunct="0">
              <a:tabLst>
                <a:tab pos="7629525" algn="l"/>
              </a:tabLst>
              <a:defRPr>
                <a:solidFill>
                  <a:schemeClr val="tx1"/>
                </a:solidFill>
                <a:latin typeface="Arial" charset="0"/>
                <a:cs typeface="Arial" charset="0"/>
              </a:defRPr>
            </a:lvl4pPr>
            <a:lvl5pPr marL="3143250" indent="-495300" eaLnBrk="0" hangingPunct="0">
              <a:tabLst>
                <a:tab pos="7629525" algn="l"/>
              </a:tabLst>
              <a:defRPr>
                <a:solidFill>
                  <a:schemeClr val="tx1"/>
                </a:solidFill>
                <a:latin typeface="Arial" charset="0"/>
                <a:cs typeface="Arial" charset="0"/>
              </a:defRPr>
            </a:lvl5pPr>
            <a:lvl6pPr marL="3600450" indent="-495300" eaLnBrk="0" fontAlgn="base" hangingPunct="0">
              <a:spcBef>
                <a:spcPct val="0"/>
              </a:spcBef>
              <a:spcAft>
                <a:spcPct val="0"/>
              </a:spcAft>
              <a:tabLst>
                <a:tab pos="7629525" algn="l"/>
              </a:tabLst>
              <a:defRPr>
                <a:solidFill>
                  <a:schemeClr val="tx1"/>
                </a:solidFill>
                <a:latin typeface="Arial" charset="0"/>
                <a:cs typeface="Arial" charset="0"/>
              </a:defRPr>
            </a:lvl6pPr>
            <a:lvl7pPr marL="4057650" indent="-495300" eaLnBrk="0" fontAlgn="base" hangingPunct="0">
              <a:spcBef>
                <a:spcPct val="0"/>
              </a:spcBef>
              <a:spcAft>
                <a:spcPct val="0"/>
              </a:spcAft>
              <a:tabLst>
                <a:tab pos="7629525" algn="l"/>
              </a:tabLst>
              <a:defRPr>
                <a:solidFill>
                  <a:schemeClr val="tx1"/>
                </a:solidFill>
                <a:latin typeface="Arial" charset="0"/>
                <a:cs typeface="Arial" charset="0"/>
              </a:defRPr>
            </a:lvl7pPr>
            <a:lvl8pPr marL="4514850" indent="-495300" eaLnBrk="0" fontAlgn="base" hangingPunct="0">
              <a:spcBef>
                <a:spcPct val="0"/>
              </a:spcBef>
              <a:spcAft>
                <a:spcPct val="0"/>
              </a:spcAft>
              <a:tabLst>
                <a:tab pos="7629525" algn="l"/>
              </a:tabLst>
              <a:defRPr>
                <a:solidFill>
                  <a:schemeClr val="tx1"/>
                </a:solidFill>
                <a:latin typeface="Arial" charset="0"/>
                <a:cs typeface="Arial" charset="0"/>
              </a:defRPr>
            </a:lvl8pPr>
            <a:lvl9pPr marL="4972050" indent="-495300" eaLnBrk="0" fontAlgn="base" hangingPunct="0">
              <a:spcBef>
                <a:spcPct val="0"/>
              </a:spcBef>
              <a:spcAft>
                <a:spcPct val="0"/>
              </a:spcAft>
              <a:tabLst>
                <a:tab pos="7629525" algn="l"/>
              </a:tabLst>
              <a:defRPr>
                <a:solidFill>
                  <a:schemeClr val="tx1"/>
                </a:solidFill>
                <a:latin typeface="Arial" charset="0"/>
                <a:cs typeface="Arial" charset="0"/>
              </a:defRPr>
            </a:lvl9pPr>
          </a:lstStyle>
          <a:p>
            <a:pPr>
              <a:spcBef>
                <a:spcPts val="600"/>
              </a:spcBef>
              <a:spcAft>
                <a:spcPts val="0"/>
              </a:spcAft>
              <a:buSzPct val="85000"/>
            </a:pPr>
            <a:r>
              <a:rPr lang="fr-CA" sz="1600" dirty="0">
                <a:sym typeface="Symbol" pitchFamily="18" charset="2"/>
              </a:rPr>
              <a:t>Exemples: muscles du mollet</a:t>
            </a:r>
          </a:p>
          <a:p>
            <a:pPr marL="176213" lvl="1" indent="-173038">
              <a:spcBef>
                <a:spcPts val="100"/>
              </a:spcBef>
              <a:spcAft>
                <a:spcPts val="0"/>
              </a:spcAft>
              <a:buSzPct val="85000"/>
              <a:buFont typeface="Wingdings" pitchFamily="2" charset="2"/>
              <a:buChar char="§"/>
            </a:pPr>
            <a:r>
              <a:rPr lang="fr-CA" sz="1400" i="1" dirty="0">
                <a:sym typeface="Symbol" pitchFamily="18" charset="2"/>
              </a:rPr>
              <a:t>Muscle soléaire </a:t>
            </a:r>
            <a:r>
              <a:rPr lang="fr-CA" sz="1400" dirty="0">
                <a:sym typeface="Symbol" pitchFamily="18" charset="2"/>
              </a:rPr>
              <a:t>:</a:t>
            </a:r>
          </a:p>
          <a:p>
            <a:pPr marL="176213" lvl="2" indent="0">
              <a:spcBef>
                <a:spcPts val="0"/>
              </a:spcBef>
              <a:spcAft>
                <a:spcPts val="0"/>
              </a:spcAft>
              <a:buSzPct val="85000"/>
            </a:pPr>
            <a:r>
              <a:rPr lang="fr-CA" sz="1400" dirty="0">
                <a:sym typeface="Symbol" pitchFamily="18" charset="2"/>
              </a:rPr>
              <a:t>Principalement composé de fibres de type I</a:t>
            </a:r>
          </a:p>
          <a:p>
            <a:pPr marL="176213" lvl="1" indent="-173038">
              <a:spcBef>
                <a:spcPts val="100"/>
              </a:spcBef>
              <a:spcAft>
                <a:spcPts val="0"/>
              </a:spcAft>
              <a:buSzPct val="85000"/>
              <a:buFont typeface="Wingdings" pitchFamily="2" charset="2"/>
              <a:buChar char="§"/>
            </a:pPr>
            <a:r>
              <a:rPr lang="fr-CA" sz="1400" i="1" dirty="0">
                <a:sym typeface="Symbol" pitchFamily="18" charset="2"/>
              </a:rPr>
              <a:t>Muscle gastrocnémien </a:t>
            </a:r>
            <a:r>
              <a:rPr lang="fr-CA" sz="1400" dirty="0">
                <a:sym typeface="Symbol" pitchFamily="18" charset="2"/>
              </a:rPr>
              <a:t>:</a:t>
            </a:r>
          </a:p>
          <a:p>
            <a:pPr marL="176213" lvl="2" indent="0">
              <a:spcAft>
                <a:spcPts val="0"/>
              </a:spcAft>
              <a:buSzPct val="85000"/>
            </a:pPr>
            <a:r>
              <a:rPr lang="fr-CA" sz="1400" dirty="0">
                <a:sym typeface="Symbol" pitchFamily="18" charset="2"/>
              </a:rPr>
              <a:t>Principalement composé de fibres de type IIA et IIX </a:t>
            </a:r>
          </a:p>
        </p:txBody>
      </p:sp>
      <p:sp>
        <p:nvSpPr>
          <p:cNvPr id="27" name="Text Box 6"/>
          <p:cNvSpPr txBox="1">
            <a:spLocks noChangeArrowheads="1"/>
          </p:cNvSpPr>
          <p:nvPr/>
        </p:nvSpPr>
        <p:spPr bwMode="auto">
          <a:xfrm>
            <a:off x="7772837" y="5433118"/>
            <a:ext cx="1187576" cy="307777"/>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r>
              <a:rPr lang="en-US" sz="1400" dirty="0">
                <a:solidFill>
                  <a:schemeClr val="accent2"/>
                </a:solidFill>
                <a:latin typeface="Arial" charset="0"/>
              </a:rPr>
              <a:t>Figure 9.11b</a:t>
            </a:r>
          </a:p>
        </p:txBody>
      </p:sp>
      <p:sp>
        <p:nvSpPr>
          <p:cNvPr id="28" name="TextBox 27"/>
          <p:cNvSpPr txBox="1"/>
          <p:nvPr/>
        </p:nvSpPr>
        <p:spPr>
          <a:xfrm>
            <a:off x="3649514" y="1557148"/>
            <a:ext cx="4984057" cy="307777"/>
          </a:xfrm>
          <a:prstGeom prst="rect">
            <a:avLst/>
          </a:prstGeom>
          <a:noFill/>
        </p:spPr>
        <p:txBody>
          <a:bodyPr wrap="none" rtlCol="0">
            <a:spAutoFit/>
          </a:bodyPr>
          <a:lstStyle/>
          <a:p>
            <a:r>
              <a:rPr lang="fr-CA" sz="1400" dirty="0">
                <a:solidFill>
                  <a:schemeClr val="accent1">
                    <a:lumMod val="50000"/>
                  </a:schemeClr>
                </a:solidFill>
                <a:latin typeface="+mj-lt"/>
              </a:rPr>
              <a:t>(</a:t>
            </a:r>
            <a:r>
              <a:rPr lang="fr-CA" sz="1400" i="1" dirty="0">
                <a:solidFill>
                  <a:schemeClr val="accent1">
                    <a:lumMod val="50000"/>
                  </a:schemeClr>
                </a:solidFill>
                <a:latin typeface="+mj-lt"/>
              </a:rPr>
              <a:t>Les signes « + » indiquent la vitesse relative de contraction</a:t>
            </a:r>
            <a:r>
              <a:rPr lang="fr-CA" sz="1400" dirty="0">
                <a:solidFill>
                  <a:schemeClr val="accent1">
                    <a:lumMod val="50000"/>
                  </a:schemeClr>
                </a:solidFill>
                <a:latin typeface="+mj-lt"/>
              </a:rPr>
              <a:t>)</a:t>
            </a:r>
          </a:p>
        </p:txBody>
      </p:sp>
      <p:sp>
        <p:nvSpPr>
          <p:cNvPr id="10" name="Text Box 5"/>
          <p:cNvSpPr txBox="1">
            <a:spLocks noChangeArrowheads="1"/>
          </p:cNvSpPr>
          <p:nvPr/>
        </p:nvSpPr>
        <p:spPr bwMode="auto">
          <a:xfrm>
            <a:off x="99181" y="4712795"/>
            <a:ext cx="4047487" cy="954107"/>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0" indent="0"/>
            <a:r>
              <a:rPr lang="fr-CA" sz="1400" dirty="0">
                <a:solidFill>
                  <a:srgbClr val="FF0000"/>
                </a:solidFill>
                <a:latin typeface="Arial" charset="0"/>
                <a:cs typeface="Arial" charset="0"/>
              </a:rPr>
              <a:t>Les fibres à contraction rapide relaxent aussi beaucoup plus rapidement que celles à contraction lente. Qu’est-ce qui pourrait expliquer cette différence des phases de relaxation?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Text Box 6"/>
          <p:cNvSpPr txBox="1">
            <a:spLocks noChangeArrowheads="1"/>
          </p:cNvSpPr>
          <p:nvPr/>
        </p:nvSpPr>
        <p:spPr bwMode="auto">
          <a:xfrm>
            <a:off x="251547" y="581435"/>
            <a:ext cx="4833788"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361950" indent="-182563" eaLnBrk="0" hangingPunct="0">
              <a:defRPr>
                <a:solidFill>
                  <a:schemeClr val="tx1"/>
                </a:solidFill>
                <a:latin typeface="Arial" charset="0"/>
                <a:cs typeface="Arial" charset="0"/>
              </a:defRPr>
            </a:lvl2pPr>
            <a:lvl3pPr eaLnBrk="0" hangingPunct="0">
              <a:defRPr>
                <a:solidFill>
                  <a:schemeClr val="tx1"/>
                </a:solidFill>
                <a:latin typeface="Arial" charset="0"/>
                <a:cs typeface="Arial" charset="0"/>
              </a:defRPr>
            </a:lvl3pPr>
            <a:lvl4pPr eaLnBrk="0" hangingPunct="0">
              <a:defRPr>
                <a:solidFill>
                  <a:schemeClr val="tx1"/>
                </a:solidFill>
                <a:latin typeface="Arial" charset="0"/>
                <a:cs typeface="Arial" charset="0"/>
              </a:defRPr>
            </a:lvl4pPr>
            <a:lvl5pPr eaLnBrk="0" hangingPunct="0">
              <a:defRPr>
                <a:solidFill>
                  <a:schemeClr val="tx1"/>
                </a:solidFill>
                <a:latin typeface="Arial" charset="0"/>
                <a:cs typeface="Arial" charset="0"/>
              </a:defRPr>
            </a:lvl5pPr>
            <a:lvl6pPr eaLnBrk="0" fontAlgn="base" hangingPunct="0">
              <a:spcBef>
                <a:spcPct val="0"/>
              </a:spcBef>
              <a:spcAft>
                <a:spcPct val="0"/>
              </a:spcAft>
              <a:defRPr>
                <a:solidFill>
                  <a:schemeClr val="tx1"/>
                </a:solidFill>
                <a:latin typeface="Arial" charset="0"/>
                <a:cs typeface="Arial" charset="0"/>
              </a:defRPr>
            </a:lvl6pPr>
            <a:lvl7pPr eaLnBrk="0" fontAlgn="base" hangingPunct="0">
              <a:spcBef>
                <a:spcPct val="0"/>
              </a:spcBef>
              <a:spcAft>
                <a:spcPct val="0"/>
              </a:spcAft>
              <a:defRPr>
                <a:solidFill>
                  <a:schemeClr val="tx1"/>
                </a:solidFill>
                <a:latin typeface="Arial" charset="0"/>
                <a:cs typeface="Arial" charset="0"/>
              </a:defRPr>
            </a:lvl7pPr>
            <a:lvl8pPr eaLnBrk="0" fontAlgn="base" hangingPunct="0">
              <a:spcBef>
                <a:spcPct val="0"/>
              </a:spcBef>
              <a:spcAft>
                <a:spcPct val="0"/>
              </a:spcAft>
              <a:defRPr>
                <a:solidFill>
                  <a:schemeClr val="tx1"/>
                </a:solidFill>
                <a:latin typeface="Arial" charset="0"/>
                <a:cs typeface="Arial" charset="0"/>
              </a:defRPr>
            </a:lvl8pPr>
            <a:lvl9pPr eaLnBrk="0" fontAlgn="base" hangingPunct="0">
              <a:spcBef>
                <a:spcPct val="0"/>
              </a:spcBef>
              <a:spcAft>
                <a:spcPct val="0"/>
              </a:spcAft>
              <a:defRPr>
                <a:solidFill>
                  <a:schemeClr val="tx1"/>
                </a:solidFill>
                <a:latin typeface="Arial" charset="0"/>
                <a:cs typeface="Arial" charset="0"/>
              </a:defRPr>
            </a:lvl9pPr>
          </a:lstStyle>
          <a:p>
            <a:pPr eaLnBrk="1" hangingPunct="1"/>
            <a:r>
              <a:rPr lang="fr-FR" sz="1500" b="1" dirty="0">
                <a:latin typeface="Arial" panose="020B0604020202020204" pitchFamily="34" charset="0"/>
                <a:cs typeface="Arial" panose="020B0604020202020204" pitchFamily="34" charset="0"/>
              </a:rPr>
              <a:t>Type I. Fibres oxydatives à contraction lente (“fibres rouges”) :</a:t>
            </a:r>
          </a:p>
          <a:p>
            <a:pPr marL="266700" lvl="1" indent="-174625" eaLnBrk="1" hangingPunct="1">
              <a:buFontTx/>
              <a:buChar char="•"/>
            </a:pPr>
            <a:r>
              <a:rPr lang="fr-FR" sz="1400" dirty="0">
                <a:latin typeface="Arial" panose="020B0604020202020204" pitchFamily="34" charset="0"/>
                <a:cs typeface="Arial" panose="020B0604020202020204" pitchFamily="34" charset="0"/>
              </a:rPr>
              <a:t>Nombreuses mitochondries, myoglobine élevée, peu de glycogène.</a:t>
            </a:r>
          </a:p>
          <a:p>
            <a:pPr marL="449263" lvl="1" indent="-174625" eaLnBrk="1" hangingPunct="1"/>
            <a:r>
              <a:rPr lang="fr-FR" sz="1400" dirty="0">
                <a:latin typeface="Arial" panose="020B0604020202020204" pitchFamily="34" charset="0"/>
                <a:cs typeface="Arial" panose="020B0604020202020204" pitchFamily="34" charset="0"/>
                <a:sym typeface="Symbol" pitchFamily="18" charset="2"/>
              </a:rPr>
              <a:t> </a:t>
            </a:r>
            <a:r>
              <a:rPr lang="fr-FR" sz="1400" u="sng" dirty="0">
                <a:latin typeface="Arial" panose="020B0604020202020204" pitchFamily="34" charset="0"/>
                <a:cs typeface="Arial" panose="020B0604020202020204" pitchFamily="34" charset="0"/>
              </a:rPr>
              <a:t>Résistantes à la fatigue</a:t>
            </a:r>
          </a:p>
          <a:p>
            <a:pPr marL="266700" lvl="1" indent="-174625" eaLnBrk="1" hangingPunct="1">
              <a:buFontTx/>
              <a:buChar char="•"/>
            </a:pPr>
            <a:r>
              <a:rPr lang="fr-FR" sz="1400" dirty="0">
                <a:latin typeface="Arial" panose="020B0604020202020204" pitchFamily="34" charset="0"/>
                <a:cs typeface="Arial" panose="020B0604020202020204" pitchFamily="34" charset="0"/>
              </a:rPr>
              <a:t>Myosine </a:t>
            </a:r>
            <a:r>
              <a:rPr lang="fr-FR" sz="1400" dirty="0" err="1">
                <a:latin typeface="Arial" panose="020B0604020202020204" pitchFamily="34" charset="0"/>
                <a:cs typeface="Arial" panose="020B0604020202020204" pitchFamily="34" charset="0"/>
              </a:rPr>
              <a:t>ATPase</a:t>
            </a:r>
            <a:r>
              <a:rPr lang="fr-FR" sz="1400" dirty="0">
                <a:latin typeface="Arial" panose="020B0604020202020204" pitchFamily="34" charset="0"/>
                <a:cs typeface="Arial" panose="020B0604020202020204" pitchFamily="34" charset="0"/>
              </a:rPr>
              <a:t>: lente</a:t>
            </a:r>
          </a:p>
          <a:p>
            <a:pPr eaLnBrk="1" hangingPunct="1">
              <a:spcBef>
                <a:spcPct val="40000"/>
              </a:spcBef>
            </a:pPr>
            <a:r>
              <a:rPr lang="fr-FR" sz="1500" b="1" dirty="0">
                <a:latin typeface="Arial" panose="020B0604020202020204" pitchFamily="34" charset="0"/>
                <a:cs typeface="Arial" panose="020B0604020202020204" pitchFamily="34" charset="0"/>
              </a:rPr>
              <a:t>Type IIB. Fibres glycolytiques à contraction rapide (“fibres blanches”) :</a:t>
            </a:r>
          </a:p>
          <a:p>
            <a:pPr marL="266700" lvl="1" indent="-174625" eaLnBrk="1" hangingPunct="1">
              <a:buFontTx/>
              <a:buChar char="•"/>
              <a:tabLst>
                <a:tab pos="266700" algn="l"/>
              </a:tabLst>
            </a:pPr>
            <a:r>
              <a:rPr lang="fr-FR" sz="1400" dirty="0">
                <a:latin typeface="Arial" panose="020B0604020202020204" pitchFamily="34" charset="0"/>
                <a:cs typeface="Arial" panose="020B0604020202020204" pitchFamily="34" charset="0"/>
              </a:rPr>
              <a:t>Mitochondries peu nombreuses, peu de myoglobine, glycogène élevé</a:t>
            </a:r>
          </a:p>
          <a:p>
            <a:pPr marL="266700" lvl="1" indent="0" eaLnBrk="1" hangingPunct="1"/>
            <a:r>
              <a:rPr lang="fr-FR" sz="1400" dirty="0">
                <a:latin typeface="Arial" panose="020B0604020202020204" pitchFamily="34" charset="0"/>
                <a:cs typeface="Arial" panose="020B0604020202020204" pitchFamily="34" charset="0"/>
                <a:sym typeface="Symbol" pitchFamily="18" charset="2"/>
              </a:rPr>
              <a:t> </a:t>
            </a:r>
            <a:r>
              <a:rPr lang="fr-FR" sz="1400" u="sng" dirty="0">
                <a:latin typeface="Arial" panose="020B0604020202020204" pitchFamily="34" charset="0"/>
                <a:cs typeface="Arial" panose="020B0604020202020204" pitchFamily="34" charset="0"/>
              </a:rPr>
              <a:t>Fatigables rapidement</a:t>
            </a:r>
          </a:p>
          <a:p>
            <a:pPr marL="266700" lvl="1" indent="-174625" eaLnBrk="1" hangingPunct="1">
              <a:buFontTx/>
              <a:buChar char="•"/>
              <a:tabLst>
                <a:tab pos="266700" algn="l"/>
              </a:tabLst>
            </a:pPr>
            <a:r>
              <a:rPr lang="fr-FR" sz="1400" dirty="0">
                <a:latin typeface="Arial" panose="020B0604020202020204" pitchFamily="34" charset="0"/>
                <a:cs typeface="Arial" panose="020B0604020202020204" pitchFamily="34" charset="0"/>
              </a:rPr>
              <a:t>Myosine </a:t>
            </a:r>
            <a:r>
              <a:rPr lang="fr-FR" sz="1400" dirty="0" err="1">
                <a:latin typeface="Arial" panose="020B0604020202020204" pitchFamily="34" charset="0"/>
                <a:cs typeface="Arial" panose="020B0604020202020204" pitchFamily="34" charset="0"/>
              </a:rPr>
              <a:t>ATPase</a:t>
            </a:r>
            <a:r>
              <a:rPr lang="fr-FR" sz="1400" dirty="0">
                <a:latin typeface="Arial" panose="020B0604020202020204" pitchFamily="34" charset="0"/>
                <a:cs typeface="Arial" panose="020B0604020202020204" pitchFamily="34" charset="0"/>
              </a:rPr>
              <a:t>: rapide</a:t>
            </a:r>
          </a:p>
          <a:p>
            <a:pPr eaLnBrk="1" hangingPunct="1">
              <a:spcBef>
                <a:spcPct val="40000"/>
              </a:spcBef>
            </a:pPr>
            <a:r>
              <a:rPr lang="fr-FR" sz="1500" b="1" dirty="0">
                <a:latin typeface="Arial" panose="020B0604020202020204" pitchFamily="34" charset="0"/>
                <a:cs typeface="Arial" panose="020B0604020202020204" pitchFamily="34" charset="0"/>
              </a:rPr>
              <a:t>Type IIA. Fibres oxydatives à contraction rapide :</a:t>
            </a:r>
          </a:p>
          <a:p>
            <a:pPr marL="266700" lvl="1" indent="-174625" eaLnBrk="1" hangingPunct="1">
              <a:buFontTx/>
              <a:buChar char="•"/>
            </a:pPr>
            <a:r>
              <a:rPr lang="fr-FR" sz="1400" dirty="0">
                <a:latin typeface="Arial" panose="020B0604020202020204" pitchFamily="34" charset="0"/>
                <a:cs typeface="Arial" panose="020B0604020202020204" pitchFamily="34" charset="0"/>
              </a:rPr>
              <a:t>Mitochondries nombreuses, myoglobine élevée, glycogène moyen.</a:t>
            </a:r>
          </a:p>
          <a:p>
            <a:pPr marL="266700" lvl="1" indent="0" eaLnBrk="1" hangingPunct="1"/>
            <a:r>
              <a:rPr lang="fr-FR" sz="1400" dirty="0">
                <a:latin typeface="Arial" panose="020B0604020202020204" pitchFamily="34" charset="0"/>
                <a:cs typeface="Arial" panose="020B0604020202020204" pitchFamily="34" charset="0"/>
                <a:sym typeface="Symbol" pitchFamily="18" charset="2"/>
              </a:rPr>
              <a:t> Résistance modérée à la fatigue</a:t>
            </a:r>
          </a:p>
          <a:p>
            <a:pPr marL="266700" lvl="1" indent="-174625" eaLnBrk="1" hangingPunct="1">
              <a:buFontTx/>
              <a:buChar char="•"/>
            </a:pPr>
            <a:r>
              <a:rPr lang="fr-FR" sz="1400" dirty="0">
                <a:latin typeface="Arial" panose="020B0604020202020204" pitchFamily="34" charset="0"/>
                <a:cs typeface="Arial" panose="020B0604020202020204" pitchFamily="34" charset="0"/>
              </a:rPr>
              <a:t>Myosine </a:t>
            </a:r>
            <a:r>
              <a:rPr lang="fr-FR" sz="1400" dirty="0" err="1">
                <a:latin typeface="Arial" panose="020B0604020202020204" pitchFamily="34" charset="0"/>
                <a:cs typeface="Arial" panose="020B0604020202020204" pitchFamily="34" charset="0"/>
              </a:rPr>
              <a:t>ATPase</a:t>
            </a:r>
            <a:r>
              <a:rPr lang="fr-FR" sz="1400" dirty="0">
                <a:latin typeface="Arial" panose="020B0604020202020204" pitchFamily="34" charset="0"/>
                <a:cs typeface="Arial" panose="020B0604020202020204" pitchFamily="34" charset="0"/>
              </a:rPr>
              <a:t>: rapide</a:t>
            </a:r>
          </a:p>
          <a:p>
            <a:pPr eaLnBrk="1" hangingPunct="1">
              <a:spcBef>
                <a:spcPct val="40000"/>
              </a:spcBef>
            </a:pPr>
            <a:r>
              <a:rPr lang="fr-FR" sz="1500" b="1" dirty="0">
                <a:latin typeface="Arial" panose="020B0604020202020204" pitchFamily="34" charset="0"/>
                <a:cs typeface="Arial" panose="020B0604020202020204" pitchFamily="34" charset="0"/>
              </a:rPr>
              <a:t>Type IIX. Fibres à contraction rapide :</a:t>
            </a:r>
          </a:p>
          <a:p>
            <a:pPr marL="266700" lvl="1" indent="-174625" eaLnBrk="1" hangingPunct="1">
              <a:buFontTx/>
              <a:buChar char="•"/>
            </a:pPr>
            <a:r>
              <a:rPr lang="fr-FR" sz="1400" dirty="0">
                <a:latin typeface="Arial" panose="020B0604020202020204" pitchFamily="34" charset="0"/>
                <a:cs typeface="Arial" panose="020B0604020202020204" pitchFamily="34" charset="0"/>
              </a:rPr>
              <a:t>Caractéristiques intermédiaires entre les types </a:t>
            </a:r>
            <a:r>
              <a:rPr lang="fr-FR" sz="1400" dirty="0" err="1">
                <a:latin typeface="Arial" panose="020B0604020202020204" pitchFamily="34" charset="0"/>
                <a:cs typeface="Arial" panose="020B0604020202020204" pitchFamily="34" charset="0"/>
              </a:rPr>
              <a:t>IIa</a:t>
            </a:r>
            <a:r>
              <a:rPr lang="fr-FR" sz="1400" dirty="0">
                <a:latin typeface="Arial" panose="020B0604020202020204" pitchFamily="34" charset="0"/>
                <a:cs typeface="Arial" panose="020B0604020202020204" pitchFamily="34" charset="0"/>
              </a:rPr>
              <a:t> et </a:t>
            </a:r>
            <a:r>
              <a:rPr lang="fr-FR" sz="1400" dirty="0" err="1">
                <a:latin typeface="Arial" panose="020B0604020202020204" pitchFamily="34" charset="0"/>
                <a:cs typeface="Arial" panose="020B0604020202020204" pitchFamily="34" charset="0"/>
              </a:rPr>
              <a:t>IIb</a:t>
            </a:r>
            <a:r>
              <a:rPr lang="fr-FR" sz="1400" dirty="0">
                <a:latin typeface="Arial" panose="020B0604020202020204" pitchFamily="34" charset="0"/>
                <a:cs typeface="Arial" panose="020B0604020202020204" pitchFamily="34" charset="0"/>
              </a:rPr>
              <a:t>.</a:t>
            </a:r>
          </a:p>
        </p:txBody>
      </p:sp>
      <p:sp>
        <p:nvSpPr>
          <p:cNvPr id="5" name="Text Box 4"/>
          <p:cNvSpPr txBox="1">
            <a:spLocks noChangeArrowheads="1"/>
          </p:cNvSpPr>
          <p:nvPr/>
        </p:nvSpPr>
        <p:spPr bwMode="auto">
          <a:xfrm>
            <a:off x="219193" y="170523"/>
            <a:ext cx="86003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357188" indent="-357188">
              <a:spcAft>
                <a:spcPct val="35000"/>
              </a:spcAft>
              <a:buSzPct val="120000"/>
            </a:pPr>
            <a:r>
              <a:rPr lang="fr-CA" sz="2200" u="sng" dirty="0">
                <a:latin typeface="Arial" charset="0"/>
                <a:cs typeface="Arial" charset="0"/>
              </a:rPr>
              <a:t>TYPES DE FIBRES MUSCULAIRES SQUELETTIQUES</a:t>
            </a:r>
            <a:endParaRPr lang="fr-CA" sz="2200" i="1" u="sng" dirty="0">
              <a:latin typeface="Arial" charset="0"/>
              <a:cs typeface="Arial" charset="0"/>
            </a:endParaRPr>
          </a:p>
        </p:txBody>
      </p:sp>
      <p:grpSp>
        <p:nvGrpSpPr>
          <p:cNvPr id="2" name="Group 1"/>
          <p:cNvGrpSpPr/>
          <p:nvPr/>
        </p:nvGrpSpPr>
        <p:grpSpPr>
          <a:xfrm>
            <a:off x="5318943" y="623639"/>
            <a:ext cx="3637070" cy="1738938"/>
            <a:chOff x="5079226" y="4588080"/>
            <a:chExt cx="3637070" cy="1738938"/>
          </a:xfrm>
        </p:grpSpPr>
        <p:sp>
          <p:nvSpPr>
            <p:cNvPr id="6" name="Rectangle 5"/>
            <p:cNvSpPr/>
            <p:nvPr/>
          </p:nvSpPr>
          <p:spPr>
            <a:xfrm>
              <a:off x="5079226" y="4588080"/>
              <a:ext cx="3637070" cy="1738938"/>
            </a:xfrm>
            <a:prstGeom prst="rect">
              <a:avLst/>
            </a:prstGeom>
            <a:ln>
              <a:solidFill>
                <a:srgbClr val="0000FF"/>
              </a:solidFill>
            </a:ln>
          </p:spPr>
          <p:txBody>
            <a:bodyPr wrap="square">
              <a:spAutoFit/>
            </a:bodyPr>
            <a:lstStyle/>
            <a:p>
              <a:pPr marL="357188" indent="-174625">
                <a:spcAft>
                  <a:spcPct val="25000"/>
                </a:spcAft>
                <a:buSzPct val="85000"/>
              </a:pPr>
              <a:r>
                <a:rPr lang="fr-CA" sz="1400" b="1" u="sng" dirty="0">
                  <a:latin typeface="+mj-lt"/>
                  <a:sym typeface="Symbol" pitchFamily="18" charset="2"/>
                </a:rPr>
                <a:t>Résistance à la fatigue</a:t>
              </a:r>
            </a:p>
            <a:p>
              <a:pPr marL="361950" indent="-185738">
                <a:spcAft>
                  <a:spcPct val="25000"/>
                </a:spcAft>
                <a:buSzPct val="85000"/>
                <a:buFont typeface="Wingdings" pitchFamily="2" charset="2"/>
                <a:buChar char="§"/>
              </a:pPr>
              <a:r>
                <a:rPr lang="fr-CA" sz="1400" b="1" dirty="0">
                  <a:latin typeface="+mj-lt"/>
                  <a:sym typeface="Symbol" pitchFamily="18" charset="2"/>
                </a:rPr>
                <a:t>Type I</a:t>
              </a:r>
              <a:r>
                <a:rPr lang="fr-CA" sz="1400" dirty="0">
                  <a:latin typeface="+mj-lt"/>
                  <a:sym typeface="Symbol" pitchFamily="18" charset="2"/>
                </a:rPr>
                <a:t> (à contraction lente)  </a:t>
              </a:r>
              <a:r>
                <a:rPr lang="fr-CA" sz="1400" b="1" dirty="0">
                  <a:solidFill>
                    <a:schemeClr val="accent1">
                      <a:lumMod val="50000"/>
                    </a:schemeClr>
                  </a:solidFill>
                  <a:latin typeface="+mj-lt"/>
                  <a:sym typeface="Symbol" pitchFamily="18" charset="2"/>
                </a:rPr>
                <a:t>(++++)</a:t>
              </a:r>
            </a:p>
            <a:p>
              <a:pPr marL="361950" indent="-185738">
                <a:spcAft>
                  <a:spcPts val="0"/>
                </a:spcAft>
                <a:buSzPct val="85000"/>
                <a:buFont typeface="Wingdings" pitchFamily="2" charset="2"/>
                <a:buChar char="§"/>
              </a:pPr>
              <a:r>
                <a:rPr lang="fr-CA" sz="1400" b="1" dirty="0">
                  <a:latin typeface="+mj-lt"/>
                  <a:sym typeface="Symbol" pitchFamily="18" charset="2"/>
                </a:rPr>
                <a:t>Type II </a:t>
              </a:r>
              <a:r>
                <a:rPr lang="fr-CA" sz="1400" dirty="0">
                  <a:latin typeface="+mj-lt"/>
                  <a:sym typeface="Symbol" pitchFamily="18" charset="2"/>
                </a:rPr>
                <a:t>(à contraction rapide):</a:t>
              </a:r>
            </a:p>
            <a:p>
              <a:pPr marL="538163" lvl="1" indent="-176213">
                <a:spcAft>
                  <a:spcPts val="0"/>
                </a:spcAft>
                <a:buSzPct val="85000"/>
                <a:buFont typeface="Wingdings" pitchFamily="2" charset="2"/>
                <a:buChar char="§"/>
                <a:tabLst>
                  <a:tab pos="1527175" algn="l"/>
                  <a:tab pos="7629525" algn="l"/>
                </a:tabLst>
              </a:pPr>
              <a:r>
                <a:rPr lang="fr-CA" sz="1400" b="1" dirty="0">
                  <a:latin typeface="+mj-lt"/>
                  <a:sym typeface="Symbol" pitchFamily="18" charset="2"/>
                </a:rPr>
                <a:t>Type IIA 	</a:t>
              </a:r>
              <a:r>
                <a:rPr lang="fr-CA" sz="1400" b="1" dirty="0">
                  <a:solidFill>
                    <a:schemeClr val="accent1">
                      <a:lumMod val="50000"/>
                    </a:schemeClr>
                  </a:solidFill>
                  <a:latin typeface="+mj-lt"/>
                  <a:sym typeface="Symbol" pitchFamily="18" charset="2"/>
                </a:rPr>
                <a:t>(+++)</a:t>
              </a:r>
            </a:p>
            <a:p>
              <a:pPr marL="538163" lvl="1" indent="-176213">
                <a:spcAft>
                  <a:spcPts val="0"/>
                </a:spcAft>
                <a:buSzPct val="85000"/>
                <a:buFont typeface="Wingdings" pitchFamily="2" charset="2"/>
                <a:buChar char="§"/>
                <a:tabLst>
                  <a:tab pos="1527175" algn="l"/>
                  <a:tab pos="7629525" algn="l"/>
                </a:tabLst>
              </a:pPr>
              <a:r>
                <a:rPr lang="fr-CA" sz="1400" b="1" dirty="0">
                  <a:latin typeface="+mj-lt"/>
                  <a:sym typeface="Symbol" pitchFamily="18" charset="2"/>
                </a:rPr>
                <a:t>Type IIX 	</a:t>
              </a:r>
              <a:r>
                <a:rPr lang="fr-CA" sz="1400" b="1" dirty="0">
                  <a:solidFill>
                    <a:schemeClr val="accent1">
                      <a:lumMod val="50000"/>
                    </a:schemeClr>
                  </a:solidFill>
                  <a:latin typeface="+mj-lt"/>
                  <a:sym typeface="Symbol" pitchFamily="18" charset="2"/>
                </a:rPr>
                <a:t>(++)</a:t>
              </a:r>
            </a:p>
            <a:p>
              <a:pPr marL="538163" lvl="1" indent="-176213">
                <a:spcAft>
                  <a:spcPts val="0"/>
                </a:spcAft>
                <a:buSzPct val="85000"/>
                <a:buFont typeface="Wingdings" pitchFamily="2" charset="2"/>
                <a:buChar char="§"/>
                <a:tabLst>
                  <a:tab pos="1527175" algn="l"/>
                  <a:tab pos="7629525" algn="l"/>
                </a:tabLst>
              </a:pPr>
              <a:r>
                <a:rPr lang="fr-CA" sz="1400" b="1" dirty="0">
                  <a:latin typeface="+mj-lt"/>
                  <a:sym typeface="Symbol" pitchFamily="18" charset="2"/>
                </a:rPr>
                <a:t>Type IIB* 	</a:t>
              </a:r>
              <a:r>
                <a:rPr lang="fr-CA" sz="1400" b="1" dirty="0">
                  <a:solidFill>
                    <a:schemeClr val="accent1">
                      <a:lumMod val="50000"/>
                    </a:schemeClr>
                  </a:solidFill>
                  <a:latin typeface="+mj-lt"/>
                  <a:sym typeface="Symbol" pitchFamily="18" charset="2"/>
                </a:rPr>
                <a:t>(+)</a:t>
              </a:r>
            </a:p>
            <a:p>
              <a:pPr marL="538163" lvl="2" indent="0">
                <a:spcBef>
                  <a:spcPts val="0"/>
                </a:spcBef>
                <a:spcAft>
                  <a:spcPts val="0"/>
                </a:spcAft>
                <a:buSzPct val="85000"/>
                <a:tabLst>
                  <a:tab pos="803275" algn="l"/>
                </a:tabLst>
              </a:pPr>
              <a:r>
                <a:rPr lang="fr-CA" sz="1600" dirty="0">
                  <a:latin typeface="+mj-lt"/>
                  <a:sym typeface="Symbol" pitchFamily="18" charset="2"/>
                </a:rPr>
                <a:t>(*</a:t>
              </a:r>
              <a:r>
                <a:rPr lang="fr-CA" sz="1400" i="1" dirty="0">
                  <a:latin typeface="+mj-lt"/>
                  <a:sym typeface="Symbol" pitchFamily="18" charset="2"/>
                </a:rPr>
                <a:t>Très rare chez l’humain</a:t>
              </a:r>
              <a:r>
                <a:rPr lang="fr-CA" sz="1600" dirty="0">
                  <a:latin typeface="+mj-lt"/>
                  <a:sym typeface="Symbol" pitchFamily="18" charset="2"/>
                </a:rPr>
                <a:t>)</a:t>
              </a:r>
            </a:p>
          </p:txBody>
        </p:sp>
        <p:sp>
          <p:nvSpPr>
            <p:cNvPr id="8" name="Down Arrow 7"/>
            <p:cNvSpPr/>
            <p:nvPr/>
          </p:nvSpPr>
          <p:spPr bwMode="auto">
            <a:xfrm rot="10800000">
              <a:off x="8402013" y="4991697"/>
              <a:ext cx="250723" cy="1179869"/>
            </a:xfrm>
            <a:prstGeom prst="downArrow">
              <a:avLst>
                <a:gd name="adj1" fmla="val 30625"/>
                <a:gd name="adj2" fmla="val 4743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grpSp>
      <p:sp>
        <p:nvSpPr>
          <p:cNvPr id="9" name="Text Box 5"/>
          <p:cNvSpPr txBox="1">
            <a:spLocks noChangeArrowheads="1"/>
          </p:cNvSpPr>
          <p:nvPr/>
        </p:nvSpPr>
        <p:spPr bwMode="auto">
          <a:xfrm>
            <a:off x="63306" y="5226528"/>
            <a:ext cx="4951381" cy="523220"/>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0" indent="0"/>
            <a:r>
              <a:rPr lang="fr-CA" sz="1400" dirty="0">
                <a:solidFill>
                  <a:srgbClr val="FF0000"/>
                </a:solidFill>
                <a:latin typeface="Arial" charset="0"/>
                <a:cs typeface="Arial" charset="0"/>
              </a:rPr>
              <a:t>Quelles sont les différences fonctionnelles entre les poitrines (viande blanche) et les cuisses du poulet (viande brune) ?</a:t>
            </a:r>
          </a:p>
        </p:txBody>
      </p:sp>
      <p:grpSp>
        <p:nvGrpSpPr>
          <p:cNvPr id="4" name="Group 3"/>
          <p:cNvGrpSpPr/>
          <p:nvPr/>
        </p:nvGrpSpPr>
        <p:grpSpPr>
          <a:xfrm>
            <a:off x="5268353" y="2421960"/>
            <a:ext cx="3812341" cy="3849052"/>
            <a:chOff x="5307715" y="2731446"/>
            <a:chExt cx="3582444" cy="3554589"/>
          </a:xfrm>
        </p:grpSpPr>
        <p:pic>
          <p:nvPicPr>
            <p:cNvPr id="78850" name="Picture 2" descr="http://cw2.erpi.com/cw/marieb/userfiles/27_Fig_9_24_p_3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943" y="2731446"/>
              <a:ext cx="3522151" cy="2777009"/>
            </a:xfrm>
            <a:prstGeom prst="rect">
              <a:avLst/>
            </a:prstGeom>
            <a:noFill/>
          </p:spPr>
        </p:pic>
        <p:sp>
          <p:nvSpPr>
            <p:cNvPr id="3" name="TextBox 2"/>
            <p:cNvSpPr txBox="1"/>
            <p:nvPr/>
          </p:nvSpPr>
          <p:spPr>
            <a:xfrm>
              <a:off x="5307715" y="5474674"/>
              <a:ext cx="3582444" cy="811361"/>
            </a:xfrm>
            <a:prstGeom prst="rect">
              <a:avLst/>
            </a:prstGeom>
            <a:noFill/>
          </p:spPr>
          <p:txBody>
            <a:bodyPr wrap="square" rtlCol="0">
              <a:spAutoFit/>
            </a:bodyPr>
            <a:lstStyle/>
            <a:p>
              <a:pPr algn="just">
                <a:lnSpc>
                  <a:spcPct val="85000"/>
                </a:lnSpc>
              </a:pPr>
              <a:r>
                <a:rPr lang="fr-CA" sz="1200" dirty="0">
                  <a:latin typeface="Calibri" panose="020F0502020204030204" pitchFamily="34" charset="0"/>
                </a:rPr>
                <a:t>Photomicrographie de fibres musculaires dans un muscle après coloration de leurs mitochondries.  On distingue ainsi les cellules de type I, IIA  et IIB. La coupe est une section transversale du muscle ; les cellules musculaires  projettent donc perpendiculairement par rapport à l’écran.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sz="half" idx="1"/>
          </p:nvPr>
        </p:nvSpPr>
        <p:spPr>
          <a:xfrm>
            <a:off x="222250" y="920750"/>
            <a:ext cx="8699500" cy="407988"/>
          </a:xfrm>
        </p:spPr>
        <p:txBody>
          <a:bodyPr/>
          <a:lstStyle/>
          <a:p>
            <a:pPr marL="363538" indent="-363538" eaLnBrk="1" hangingPunct="1">
              <a:lnSpc>
                <a:spcPct val="90000"/>
              </a:lnSpc>
              <a:spcAft>
                <a:spcPct val="25000"/>
              </a:spcAft>
              <a:buFont typeface="Wingdings" pitchFamily="2" charset="2"/>
              <a:buNone/>
            </a:pPr>
            <a:r>
              <a:rPr lang="en-CA" sz="2200" b="1" dirty="0">
                <a:latin typeface="+mj-lt"/>
                <a:cs typeface="Arial" charset="0"/>
              </a:rPr>
              <a:t>1.	</a:t>
            </a:r>
            <a:r>
              <a:rPr lang="en-CA" sz="2200" b="1" u="sng" dirty="0">
                <a:latin typeface="+mj-lt"/>
                <a:cs typeface="Arial" charset="0"/>
              </a:rPr>
              <a:t>ORGANISATION GÉNÉRALE MUSCLES LISSES</a:t>
            </a:r>
            <a:r>
              <a:rPr lang="en-CA" sz="2200" dirty="0">
                <a:latin typeface="+mj-lt"/>
              </a:rPr>
              <a:t> </a:t>
            </a:r>
          </a:p>
        </p:txBody>
      </p:sp>
      <p:sp>
        <p:nvSpPr>
          <p:cNvPr id="27651" name="Rectangle 4"/>
          <p:cNvSpPr>
            <a:spLocks noChangeArrowheads="1"/>
          </p:cNvSpPr>
          <p:nvPr/>
        </p:nvSpPr>
        <p:spPr bwMode="auto">
          <a:xfrm>
            <a:off x="594461" y="1343142"/>
            <a:ext cx="83693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r>
              <a:rPr lang="fr-CA" sz="1600" b="1" i="1" dirty="0">
                <a:latin typeface="Arial" charset="0"/>
                <a:cs typeface="Arial" charset="0"/>
              </a:rPr>
              <a:t>Les muscles lisses</a:t>
            </a:r>
            <a:r>
              <a:rPr lang="fr-CA" sz="1600" dirty="0">
                <a:latin typeface="Arial" charset="0"/>
                <a:cs typeface="Arial" charset="0"/>
              </a:rPr>
              <a:t> sont surtout situés dans les parois des organes viscéraux creux.</a:t>
            </a:r>
          </a:p>
          <a:p>
            <a:pPr eaLnBrk="1" hangingPunct="1">
              <a:buClr>
                <a:schemeClr val="tx1"/>
              </a:buClr>
            </a:pPr>
            <a:r>
              <a:rPr lang="fr-CA" sz="1600" dirty="0">
                <a:latin typeface="Arial" charset="0"/>
                <a:cs typeface="Arial" charset="0"/>
              </a:rPr>
              <a:t>Ex.: estomac, intestin, vessie, utérus, vaisseaux sanguins, voies respiratoires, etc.</a:t>
            </a:r>
            <a:endParaRPr lang="fr-CA" sz="3000" dirty="0"/>
          </a:p>
        </p:txBody>
      </p:sp>
      <p:sp>
        <p:nvSpPr>
          <p:cNvPr id="27652" name="Text Box 5"/>
          <p:cNvSpPr txBox="1">
            <a:spLocks noChangeArrowheads="1"/>
          </p:cNvSpPr>
          <p:nvPr/>
        </p:nvSpPr>
        <p:spPr bwMode="auto">
          <a:xfrm>
            <a:off x="680365" y="5650739"/>
            <a:ext cx="1155700" cy="314325"/>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r>
              <a:rPr lang="en-US" sz="1400" dirty="0">
                <a:solidFill>
                  <a:schemeClr val="accent2"/>
                </a:solidFill>
                <a:latin typeface="Arial" charset="0"/>
              </a:rPr>
              <a:t>Figure 9.22</a:t>
            </a:r>
          </a:p>
        </p:txBody>
      </p:sp>
      <p:sp>
        <p:nvSpPr>
          <p:cNvPr id="27654" name="Rectangle 11"/>
          <p:cNvSpPr>
            <a:spLocks noGrp="1" noChangeArrowheads="1"/>
          </p:cNvSpPr>
          <p:nvPr>
            <p:ph type="title"/>
          </p:nvPr>
        </p:nvSpPr>
        <p:spPr>
          <a:xfrm>
            <a:off x="222250" y="205094"/>
            <a:ext cx="7119642" cy="554037"/>
          </a:xfrm>
          <a:noFill/>
        </p:spPr>
        <p:txBody>
          <a:bodyPr/>
          <a:lstStyle/>
          <a:p>
            <a:pPr eaLnBrk="1" hangingPunct="1"/>
            <a:r>
              <a:rPr lang="en-CA" sz="2800" dirty="0">
                <a:solidFill>
                  <a:schemeClr val="accent2"/>
                </a:solidFill>
              </a:rPr>
              <a:t>3.2.6  LES MUSCLES LISSES</a:t>
            </a:r>
            <a:endParaRPr lang="en-US" sz="2800" u="sng" dirty="0">
              <a:solidFill>
                <a:schemeClr val="accent2"/>
              </a:solidFill>
            </a:endParaRPr>
          </a:p>
        </p:txBody>
      </p:sp>
      <p:pic>
        <p:nvPicPr>
          <p:cNvPr id="77826" name="Picture 2" descr="http://cw2.erpi.com/cw/marieb/userfiles/31_Fig_9_26_p_3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621" y="1992546"/>
            <a:ext cx="7822833" cy="3643789"/>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sz="half" idx="1"/>
          </p:nvPr>
        </p:nvSpPr>
        <p:spPr>
          <a:xfrm>
            <a:off x="207962" y="231932"/>
            <a:ext cx="7397169" cy="352425"/>
          </a:xfrm>
        </p:spPr>
        <p:txBody>
          <a:bodyPr/>
          <a:lstStyle/>
          <a:p>
            <a:pPr marL="357188" indent="-357188" eaLnBrk="1" hangingPunct="1">
              <a:lnSpc>
                <a:spcPct val="90000"/>
              </a:lnSpc>
              <a:spcAft>
                <a:spcPct val="25000"/>
              </a:spcAft>
              <a:buClr>
                <a:schemeClr val="tx1"/>
              </a:buClr>
              <a:buSzPct val="120000"/>
              <a:buNone/>
            </a:pPr>
            <a:r>
              <a:rPr lang="fr-CA" sz="2200" b="1" dirty="0">
                <a:latin typeface="Arial" charset="0"/>
                <a:cs typeface="Arial" charset="0"/>
              </a:rPr>
              <a:t>2.	</a:t>
            </a:r>
            <a:r>
              <a:rPr lang="fr-CA" sz="2200" b="1" u="sng" dirty="0">
                <a:latin typeface="Arial" charset="0"/>
                <a:cs typeface="Arial" charset="0"/>
              </a:rPr>
              <a:t>STRUCTURE DES FIBRES MUSCULAIRES LISSES</a:t>
            </a:r>
            <a:endParaRPr lang="fr-CA" sz="2200" dirty="0"/>
          </a:p>
        </p:txBody>
      </p:sp>
      <p:pic>
        <p:nvPicPr>
          <p:cNvPr id="76802" name="Picture 2" descr="http://cw2.erpi.com/cw/marieb/userfiles/33_Fig_9_28_p_3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318" y="1902227"/>
            <a:ext cx="5576091" cy="3995652"/>
          </a:xfrm>
          <a:prstGeom prst="rect">
            <a:avLst/>
          </a:prstGeom>
          <a:noFill/>
          <a:ln>
            <a:solidFill>
              <a:srgbClr val="0000FF"/>
            </a:solidFill>
          </a:ln>
        </p:spPr>
      </p:pic>
      <p:sp>
        <p:nvSpPr>
          <p:cNvPr id="28675" name="Rectangle 4"/>
          <p:cNvSpPr>
            <a:spLocks noChangeArrowheads="1"/>
          </p:cNvSpPr>
          <p:nvPr/>
        </p:nvSpPr>
        <p:spPr bwMode="auto">
          <a:xfrm>
            <a:off x="579335" y="606394"/>
            <a:ext cx="7229936" cy="127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Aft>
                <a:spcPts val="200"/>
              </a:spcAft>
              <a:buClr>
                <a:schemeClr val="tx1"/>
              </a:buClr>
              <a:buFontTx/>
              <a:buChar char="•"/>
            </a:pPr>
            <a:r>
              <a:rPr lang="fr-CA" sz="1600" dirty="0">
                <a:latin typeface="Arial" charset="0"/>
                <a:cs typeface="Arial" charset="0"/>
              </a:rPr>
              <a:t>Fusiformes, mononuclées 	•  Longueur: 100-400 </a:t>
            </a:r>
            <a:r>
              <a:rPr lang="fr-CA" sz="1600" dirty="0">
                <a:latin typeface="Arial" charset="0"/>
                <a:cs typeface="Arial" charset="0"/>
                <a:sym typeface="Symbol" pitchFamily="18" charset="2"/>
              </a:rPr>
              <a:t></a:t>
            </a:r>
            <a:r>
              <a:rPr lang="fr-CA" sz="1600" dirty="0">
                <a:latin typeface="Arial" charset="0"/>
                <a:cs typeface="Arial" charset="0"/>
              </a:rPr>
              <a:t>m </a:t>
            </a:r>
          </a:p>
          <a:p>
            <a:pPr marL="182563" indent="-182563" eaLnBrk="1" hangingPunct="1">
              <a:spcAft>
                <a:spcPts val="200"/>
              </a:spcAft>
              <a:buClr>
                <a:schemeClr val="tx1"/>
              </a:buClr>
              <a:buFontTx/>
              <a:buChar char="•"/>
            </a:pPr>
            <a:r>
              <a:rPr lang="fr-CA" sz="1600" u="sng" dirty="0">
                <a:latin typeface="Arial" charset="0"/>
                <a:cs typeface="Arial" charset="0"/>
              </a:rPr>
              <a:t>Absence</a:t>
            </a:r>
            <a:r>
              <a:rPr lang="fr-CA" sz="1600" dirty="0">
                <a:latin typeface="Arial" charset="0"/>
                <a:cs typeface="Arial" charset="0"/>
              </a:rPr>
              <a:t> de stries et de sarcomères	•  Présence de myosine et d’actine</a:t>
            </a:r>
            <a:endParaRPr lang="fr-CA" sz="1600" b="1" i="1" dirty="0">
              <a:latin typeface="Arial" charset="0"/>
              <a:cs typeface="Arial" charset="0"/>
            </a:endParaRPr>
          </a:p>
          <a:p>
            <a:pPr marL="182563" indent="-182563" eaLnBrk="1" hangingPunct="1">
              <a:spcAft>
                <a:spcPts val="200"/>
              </a:spcAft>
              <a:buClr>
                <a:schemeClr val="tx1"/>
              </a:buClr>
              <a:buFontTx/>
              <a:buChar char="•"/>
            </a:pPr>
            <a:r>
              <a:rPr lang="fr-CA" sz="1600" b="1" i="1" dirty="0">
                <a:latin typeface="Arial" charset="0"/>
                <a:cs typeface="Arial" charset="0"/>
              </a:rPr>
              <a:t>Corps denses</a:t>
            </a:r>
            <a:r>
              <a:rPr lang="fr-CA" sz="1600" b="1" dirty="0">
                <a:latin typeface="Arial" charset="0"/>
                <a:cs typeface="Arial" charset="0"/>
              </a:rPr>
              <a:t>:</a:t>
            </a:r>
            <a:r>
              <a:rPr lang="fr-CA" sz="1600" dirty="0">
                <a:latin typeface="Arial" charset="0"/>
                <a:cs typeface="Arial" charset="0"/>
              </a:rPr>
              <a:t> points d’ancrage pour les filaments d’actine </a:t>
            </a:r>
          </a:p>
          <a:p>
            <a:pPr marL="449263" lvl="1" indent="-273050" eaLnBrk="1" hangingPunct="1">
              <a:spcAft>
                <a:spcPts val="300"/>
              </a:spcAft>
              <a:buClr>
                <a:schemeClr val="tx1"/>
              </a:buClr>
            </a:pPr>
            <a:r>
              <a:rPr lang="fr-CA" sz="1600" dirty="0">
                <a:latin typeface="Arial" charset="0"/>
                <a:cs typeface="Arial" charset="0"/>
                <a:sym typeface="Symbol" pitchFamily="18" charset="2"/>
              </a:rPr>
              <a:t>	</a:t>
            </a:r>
            <a:r>
              <a:rPr lang="fr-CA" sz="1600" dirty="0">
                <a:latin typeface="Arial" charset="0"/>
                <a:cs typeface="Arial" charset="0"/>
              </a:rPr>
              <a:t>correspondent aux lignes Z des muscles striés</a:t>
            </a:r>
          </a:p>
        </p:txBody>
      </p:sp>
      <p:sp>
        <p:nvSpPr>
          <p:cNvPr id="28677" name="Text Box 5"/>
          <p:cNvSpPr txBox="1">
            <a:spLocks noChangeArrowheads="1"/>
          </p:cNvSpPr>
          <p:nvPr/>
        </p:nvSpPr>
        <p:spPr bwMode="auto">
          <a:xfrm>
            <a:off x="6058052" y="5593079"/>
            <a:ext cx="1195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9.25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sz="half" idx="1"/>
          </p:nvPr>
        </p:nvSpPr>
        <p:spPr>
          <a:xfrm>
            <a:off x="217209" y="198920"/>
            <a:ext cx="6200078" cy="407987"/>
          </a:xfrm>
        </p:spPr>
        <p:txBody>
          <a:bodyPr/>
          <a:lstStyle/>
          <a:p>
            <a:pPr marL="357188" indent="-357188" eaLnBrk="1" hangingPunct="1">
              <a:lnSpc>
                <a:spcPct val="90000"/>
              </a:lnSpc>
              <a:spcAft>
                <a:spcPct val="25000"/>
              </a:spcAft>
              <a:buClr>
                <a:schemeClr val="tx1"/>
              </a:buClr>
              <a:buSzTx/>
              <a:buNone/>
            </a:pPr>
            <a:r>
              <a:rPr lang="fr-CA" sz="2200" b="1" dirty="0">
                <a:latin typeface="Arial" charset="0"/>
                <a:cs typeface="Arial" charset="0"/>
              </a:rPr>
              <a:t>3.	</a:t>
            </a:r>
            <a:r>
              <a:rPr lang="fr-CA" sz="2200" b="1" u="sng" dirty="0">
                <a:latin typeface="Arial" charset="0"/>
                <a:cs typeface="Arial" charset="0"/>
              </a:rPr>
              <a:t>COUPLAGE EXCITATION-CONTRACTION</a:t>
            </a:r>
            <a:endParaRPr lang="fr-CA" sz="2200" u="sng" dirty="0"/>
          </a:p>
        </p:txBody>
      </p:sp>
      <p:sp>
        <p:nvSpPr>
          <p:cNvPr id="470019" name="Rectangle 3"/>
          <p:cNvSpPr>
            <a:spLocks noChangeArrowheads="1"/>
          </p:cNvSpPr>
          <p:nvPr/>
        </p:nvSpPr>
        <p:spPr bwMode="auto">
          <a:xfrm>
            <a:off x="67536" y="765883"/>
            <a:ext cx="6349751" cy="5399877"/>
          </a:xfrm>
          <a:prstGeom prst="rect">
            <a:avLst/>
          </a:prstGeom>
          <a:noFill/>
          <a:ln w="9525">
            <a:noFill/>
            <a:miter lim="800000"/>
            <a:headEnd/>
            <a:tailEnd/>
          </a:ln>
          <a:effectLst/>
        </p:spPr>
        <p:txBody>
          <a:bodyPr/>
          <a:lstStyle/>
          <a:p>
            <a:pPr marL="177800" indent="-177800" eaLnBrk="1" hangingPunct="1">
              <a:buClr>
                <a:schemeClr val="tx1"/>
              </a:buClr>
              <a:buFontTx/>
              <a:buChar char="•"/>
              <a:defRPr/>
            </a:pPr>
            <a:r>
              <a:rPr lang="fr-CA" sz="1600" u="sng" dirty="0">
                <a:latin typeface="Arial" charset="0"/>
                <a:cs typeface="Arial" charset="0"/>
              </a:rPr>
              <a:t>Absence de tubules-T</a:t>
            </a:r>
            <a:r>
              <a:rPr lang="fr-CA" sz="1600" dirty="0">
                <a:latin typeface="Arial" charset="0"/>
                <a:cs typeface="Arial" charset="0"/>
              </a:rPr>
              <a:t> ; RS peu développé.</a:t>
            </a:r>
          </a:p>
          <a:p>
            <a:pPr marL="177800" indent="-177800" eaLnBrk="1" hangingPunct="1">
              <a:spcBef>
                <a:spcPts val="300"/>
              </a:spcBef>
              <a:buClr>
                <a:schemeClr val="tx1"/>
              </a:buClr>
              <a:buFontTx/>
              <a:buChar char="•"/>
              <a:defRPr/>
            </a:pPr>
            <a:r>
              <a:rPr lang="fr-CA" sz="1600" u="sng" dirty="0">
                <a:latin typeface="Arial" charset="0"/>
                <a:cs typeface="Arial" charset="0"/>
              </a:rPr>
              <a:t>Absence de troponine</a:t>
            </a:r>
          </a:p>
          <a:p>
            <a:pPr marL="446088" lvl="1" indent="-268288" eaLnBrk="1" hangingPunct="1">
              <a:spcAft>
                <a:spcPct val="50000"/>
              </a:spcAft>
              <a:buClr>
                <a:schemeClr val="tx1"/>
              </a:buClr>
              <a:defRPr/>
            </a:pPr>
            <a:r>
              <a:rPr lang="fr-CA" sz="1600" dirty="0">
                <a:latin typeface="Arial" charset="0"/>
                <a:cs typeface="Arial" charset="0"/>
                <a:sym typeface="Symbol" pitchFamily="18" charset="2"/>
              </a:rPr>
              <a:t></a:t>
            </a:r>
            <a:r>
              <a:rPr lang="fr-CA" sz="1600" dirty="0">
                <a:latin typeface="Arial" charset="0"/>
                <a:cs typeface="Arial" charset="0"/>
              </a:rPr>
              <a:t> </a:t>
            </a:r>
            <a:r>
              <a:rPr lang="fr-CA" sz="1500" dirty="0">
                <a:latin typeface="Arial" charset="0"/>
                <a:cs typeface="Arial" charset="0"/>
              </a:rPr>
              <a:t>La régulation de la contraction par le Ca</a:t>
            </a:r>
            <a:r>
              <a:rPr lang="fr-CA" sz="1500" baseline="30000" dirty="0">
                <a:latin typeface="Arial" charset="0"/>
                <a:cs typeface="Arial" charset="0"/>
              </a:rPr>
              <a:t>2+</a:t>
            </a:r>
            <a:r>
              <a:rPr lang="fr-CA" sz="1500" dirty="0">
                <a:latin typeface="Arial" charset="0"/>
                <a:cs typeface="Arial" charset="0"/>
              </a:rPr>
              <a:t> se produit par la liaison des ions Ca</a:t>
            </a:r>
            <a:r>
              <a:rPr lang="fr-CA" sz="1500" baseline="30000" dirty="0">
                <a:latin typeface="Arial" charset="0"/>
                <a:cs typeface="Arial" charset="0"/>
              </a:rPr>
              <a:t>2+</a:t>
            </a:r>
            <a:r>
              <a:rPr lang="fr-CA" sz="1500" dirty="0">
                <a:latin typeface="Arial" charset="0"/>
                <a:cs typeface="Arial" charset="0"/>
              </a:rPr>
              <a:t> à la </a:t>
            </a:r>
            <a:r>
              <a:rPr lang="fr-CA" sz="1500" b="1" i="1" dirty="0">
                <a:latin typeface="Arial" charset="0"/>
                <a:cs typeface="Arial" charset="0"/>
              </a:rPr>
              <a:t>calmoduline</a:t>
            </a:r>
            <a:r>
              <a:rPr lang="fr-CA" sz="1500" dirty="0">
                <a:latin typeface="Arial" charset="0"/>
                <a:cs typeface="Arial" charset="0"/>
              </a:rPr>
              <a:t>.</a:t>
            </a:r>
          </a:p>
          <a:p>
            <a:pPr marL="263525" indent="-263525" eaLnBrk="1" hangingPunct="1">
              <a:spcAft>
                <a:spcPts val="300"/>
              </a:spcAft>
              <a:buClr>
                <a:srgbClr val="00B0F0"/>
              </a:buClr>
              <a:buSzPct val="120000"/>
              <a:buFont typeface="Wingdings 2" pitchFamily="18" charset="2"/>
              <a:buChar char=""/>
              <a:defRPr/>
            </a:pPr>
            <a:r>
              <a:rPr lang="fr-CA" sz="1500" dirty="0">
                <a:latin typeface="Arial" charset="0"/>
                <a:cs typeface="Arial" charset="0"/>
                <a:sym typeface="Wingdings 2" pitchFamily="18" charset="2"/>
              </a:rPr>
              <a:t>Potentiel d’action</a:t>
            </a:r>
            <a:r>
              <a:rPr lang="fr-CA" sz="1500" dirty="0">
                <a:latin typeface="Arial" charset="0"/>
                <a:cs typeface="Arial" charset="0"/>
              </a:rPr>
              <a:t> </a:t>
            </a:r>
            <a:r>
              <a:rPr lang="fr-CA" sz="1500" dirty="0">
                <a:latin typeface="Arial" charset="0"/>
                <a:cs typeface="Arial" charset="0"/>
                <a:sym typeface="Symbol" pitchFamily="18" charset="2"/>
              </a:rPr>
              <a:t></a:t>
            </a:r>
            <a:r>
              <a:rPr lang="fr-CA" sz="1500" dirty="0">
                <a:latin typeface="Arial" charset="0"/>
                <a:cs typeface="Arial" charset="0"/>
              </a:rPr>
              <a:t> Ouverture de canaux à Ca</a:t>
            </a:r>
            <a:r>
              <a:rPr lang="fr-CA" sz="1500" baseline="30000" dirty="0">
                <a:latin typeface="Arial" charset="0"/>
                <a:cs typeface="Arial" charset="0"/>
              </a:rPr>
              <a:t>2+</a:t>
            </a:r>
            <a:r>
              <a:rPr lang="fr-CA" sz="1500" dirty="0">
                <a:latin typeface="Arial" charset="0"/>
                <a:cs typeface="Arial" charset="0"/>
              </a:rPr>
              <a:t> voltage-dépendants dans le sarcolemme </a:t>
            </a:r>
            <a:r>
              <a:rPr lang="fr-CA" sz="1500" dirty="0">
                <a:latin typeface="Arial" charset="0"/>
                <a:cs typeface="Arial" charset="0"/>
                <a:sym typeface="Symbol" pitchFamily="18" charset="2"/>
              </a:rPr>
              <a:t></a:t>
            </a:r>
            <a:r>
              <a:rPr lang="fr-CA" sz="1500" dirty="0">
                <a:latin typeface="Arial" charset="0"/>
                <a:cs typeface="Arial" charset="0"/>
              </a:rPr>
              <a:t> Entrée de Ca</a:t>
            </a:r>
            <a:r>
              <a:rPr lang="fr-CA" sz="1500" baseline="30000" dirty="0">
                <a:latin typeface="Arial" charset="0"/>
                <a:cs typeface="Arial" charset="0"/>
              </a:rPr>
              <a:t>2+</a:t>
            </a:r>
            <a:endParaRPr lang="fr-CA" sz="1500" dirty="0">
              <a:latin typeface="Arial" charset="0"/>
              <a:cs typeface="Arial" charset="0"/>
            </a:endParaRPr>
          </a:p>
          <a:p>
            <a:pPr marL="263525" indent="-263525" eaLnBrk="1" hangingPunct="1">
              <a:spcAft>
                <a:spcPts val="600"/>
              </a:spcAft>
              <a:buClr>
                <a:schemeClr val="tx1"/>
              </a:buClr>
              <a:defRPr/>
            </a:pPr>
            <a:r>
              <a:rPr lang="fr-CA" sz="1500" dirty="0">
                <a:latin typeface="Arial" charset="0"/>
                <a:cs typeface="Arial" charset="0"/>
              </a:rPr>
              <a:t>	(** Contrairement aux muscles squelettiques, la contraction des muscles lisses dépend du Ca</a:t>
            </a:r>
            <a:r>
              <a:rPr lang="fr-CA" sz="1500" baseline="30000" dirty="0">
                <a:latin typeface="Arial" charset="0"/>
                <a:cs typeface="Arial" charset="0"/>
              </a:rPr>
              <a:t>2+ </a:t>
            </a:r>
            <a:r>
              <a:rPr lang="fr-CA" sz="1500" u="sng" dirty="0">
                <a:latin typeface="Arial" charset="0"/>
                <a:cs typeface="Arial" charset="0"/>
              </a:rPr>
              <a:t>extracellulaire</a:t>
            </a:r>
            <a:r>
              <a:rPr lang="fr-CA" sz="1500" dirty="0">
                <a:latin typeface="Arial" charset="0"/>
                <a:cs typeface="Arial" charset="0"/>
              </a:rPr>
              <a:t>)</a:t>
            </a:r>
            <a:endParaRPr lang="fr-CA" sz="1500" u="sng" dirty="0">
              <a:latin typeface="Arial" charset="0"/>
              <a:cs typeface="Arial" charset="0"/>
            </a:endParaRPr>
          </a:p>
          <a:p>
            <a:pPr marL="263525" indent="-263525" eaLnBrk="1" hangingPunct="1">
              <a:spcAft>
                <a:spcPts val="600"/>
              </a:spcAft>
              <a:buClr>
                <a:srgbClr val="00B0F0"/>
              </a:buClr>
              <a:buSzPct val="120000"/>
              <a:buFont typeface="Wingdings 2" pitchFamily="18" charset="2"/>
              <a:buChar char="v"/>
              <a:defRPr/>
            </a:pPr>
            <a:r>
              <a:rPr lang="fr-CA" sz="1500" dirty="0">
                <a:latin typeface="Arial" charset="0"/>
                <a:cs typeface="Arial" charset="0"/>
              </a:rPr>
              <a:t>Ca</a:t>
            </a:r>
            <a:r>
              <a:rPr lang="fr-CA" sz="1500" baseline="30000" dirty="0">
                <a:latin typeface="Arial" charset="0"/>
                <a:cs typeface="Arial" charset="0"/>
              </a:rPr>
              <a:t>2+ </a:t>
            </a:r>
            <a:r>
              <a:rPr lang="fr-CA" sz="1500" dirty="0">
                <a:latin typeface="Arial" charset="0"/>
                <a:cs typeface="Arial" charset="0"/>
              </a:rPr>
              <a:t>+ calmoduline </a:t>
            </a:r>
            <a:r>
              <a:rPr lang="fr-CA" sz="1500" dirty="0">
                <a:latin typeface="Arial" charset="0"/>
                <a:cs typeface="Arial" charset="0"/>
                <a:sym typeface="Symbol" pitchFamily="18" charset="2"/>
              </a:rPr>
              <a:t></a:t>
            </a:r>
            <a:r>
              <a:rPr lang="fr-CA" sz="1500" dirty="0">
                <a:latin typeface="Arial" charset="0"/>
                <a:cs typeface="Arial" charset="0"/>
              </a:rPr>
              <a:t> Complexe Ca-calmoduline</a:t>
            </a:r>
          </a:p>
          <a:p>
            <a:pPr marL="263525" indent="-263525" eaLnBrk="1" hangingPunct="1">
              <a:spcAft>
                <a:spcPts val="600"/>
              </a:spcAft>
              <a:buClr>
                <a:srgbClr val="00B0F0"/>
              </a:buClr>
              <a:buSzPct val="120000"/>
              <a:buFont typeface="Wingdings" pitchFamily="2" charset="2"/>
              <a:buChar char=""/>
              <a:defRPr/>
            </a:pPr>
            <a:r>
              <a:rPr lang="fr-CA" sz="1500" dirty="0">
                <a:latin typeface="Arial" charset="0"/>
                <a:cs typeface="Arial" charset="0"/>
              </a:rPr>
              <a:t>Le complexe Ca-calmoduline active la </a:t>
            </a:r>
            <a:r>
              <a:rPr lang="fr-CA" sz="1500" i="1" dirty="0">
                <a:latin typeface="Arial" charset="0"/>
                <a:cs typeface="Arial" charset="0"/>
              </a:rPr>
              <a:t>kinase des chaînes légères de myosine </a:t>
            </a:r>
            <a:r>
              <a:rPr lang="fr-CA" sz="1500" dirty="0">
                <a:latin typeface="Arial" charset="0"/>
                <a:cs typeface="Arial" charset="0"/>
              </a:rPr>
              <a:t>(</a:t>
            </a:r>
            <a:r>
              <a:rPr lang="fr-CA" sz="1500" i="1" dirty="0">
                <a:latin typeface="Arial" charset="0"/>
                <a:cs typeface="Arial" charset="0"/>
              </a:rPr>
              <a:t>myosin light chain kinase), </a:t>
            </a:r>
            <a:r>
              <a:rPr lang="fr-CA" sz="1500" b="1" i="1" dirty="0">
                <a:latin typeface="Arial" charset="0"/>
                <a:cs typeface="Arial" charset="0"/>
              </a:rPr>
              <a:t>MLCK</a:t>
            </a:r>
            <a:endParaRPr lang="fr-CA" sz="1500" b="1" dirty="0">
              <a:latin typeface="Arial" charset="0"/>
              <a:cs typeface="Arial" charset="0"/>
            </a:endParaRPr>
          </a:p>
          <a:p>
            <a:pPr marL="263525" indent="-263525" eaLnBrk="1" hangingPunct="1">
              <a:spcAft>
                <a:spcPts val="600"/>
              </a:spcAft>
              <a:buClr>
                <a:srgbClr val="00B0F0"/>
              </a:buClr>
              <a:buSzPct val="120000"/>
              <a:buFont typeface="Wingdings" pitchFamily="2" charset="2"/>
              <a:buChar char=""/>
              <a:defRPr/>
            </a:pPr>
            <a:r>
              <a:rPr lang="fr-CA" sz="1500" dirty="0">
                <a:latin typeface="Arial" charset="0"/>
                <a:cs typeface="Arial" charset="0"/>
              </a:rPr>
              <a:t>La MLCK activée stimule à son tour les têtes de myosine (en leur transférant des groupements phosphates).</a:t>
            </a:r>
          </a:p>
          <a:p>
            <a:pPr marL="263525" indent="-263525" eaLnBrk="1" hangingPunct="1">
              <a:spcAft>
                <a:spcPts val="300"/>
              </a:spcAft>
              <a:buClr>
                <a:srgbClr val="00B0F0"/>
              </a:buClr>
              <a:buSzPct val="120000"/>
              <a:buFont typeface="Wingdings" pitchFamily="2" charset="2"/>
              <a:buChar char=""/>
              <a:defRPr/>
            </a:pPr>
            <a:r>
              <a:rPr lang="fr-CA" sz="1500" dirty="0">
                <a:latin typeface="Arial" charset="0"/>
                <a:cs typeface="Arial" charset="0"/>
              </a:rPr>
              <a:t>Les têtes de myosine activées interagissent avec les filaments d’actine</a:t>
            </a:r>
          </a:p>
          <a:p>
            <a:pPr marL="534988" lvl="1" indent="-266700" eaLnBrk="1" hangingPunct="1">
              <a:spcAft>
                <a:spcPts val="300"/>
              </a:spcAft>
              <a:buClr>
                <a:schemeClr val="tx1"/>
              </a:buClr>
              <a:buSzPct val="120000"/>
              <a:buFont typeface="Symbol" pitchFamily="18" charset="2"/>
              <a:buChar char="®"/>
              <a:defRPr/>
            </a:pPr>
            <a:r>
              <a:rPr lang="fr-CA" sz="1500" dirty="0">
                <a:latin typeface="Arial" charset="0"/>
                <a:cs typeface="Arial" charset="0"/>
              </a:rPr>
              <a:t>Cycle de formation et dissociation des ponts d’union (qui requiert de l’ATP, comme pour les muscles striés)</a:t>
            </a:r>
          </a:p>
          <a:p>
            <a:pPr marL="534988" lvl="1" indent="-266700" eaLnBrk="1" hangingPunct="1">
              <a:buClr>
                <a:schemeClr val="tx1"/>
              </a:buClr>
              <a:buSzPct val="120000"/>
              <a:buFont typeface="Symbol" pitchFamily="18" charset="2"/>
              <a:buChar char="®"/>
              <a:defRPr/>
            </a:pPr>
            <a:r>
              <a:rPr lang="fr-CA" sz="1500" dirty="0">
                <a:latin typeface="Arial" charset="0"/>
                <a:cs typeface="Arial" charset="0"/>
              </a:rPr>
              <a:t>Contraction</a:t>
            </a:r>
          </a:p>
          <a:p>
            <a:pPr eaLnBrk="1" hangingPunct="1">
              <a:spcBef>
                <a:spcPts val="600"/>
              </a:spcBef>
              <a:buClr>
                <a:schemeClr val="tx1"/>
              </a:buClr>
              <a:buSzPct val="125000"/>
              <a:defRPr/>
            </a:pPr>
            <a:r>
              <a:rPr lang="fr-CA" sz="1500" dirty="0">
                <a:latin typeface="Arial" charset="0"/>
                <a:cs typeface="Arial" charset="0"/>
                <a:sym typeface="Wingdings 2" pitchFamily="18" charset="2"/>
              </a:rPr>
              <a:t>La </a:t>
            </a:r>
            <a:r>
              <a:rPr lang="fr-CA" sz="1500" dirty="0">
                <a:latin typeface="Arial" charset="0"/>
                <a:cs typeface="Arial" charset="0"/>
              </a:rPr>
              <a:t>relaxation se produit lorsque le niveau de Ca</a:t>
            </a:r>
            <a:r>
              <a:rPr lang="fr-CA" sz="1500" baseline="30000" dirty="0">
                <a:latin typeface="Arial" charset="0"/>
                <a:cs typeface="Arial" charset="0"/>
              </a:rPr>
              <a:t>2+</a:t>
            </a:r>
            <a:r>
              <a:rPr lang="fr-CA" sz="1500" dirty="0">
                <a:latin typeface="Arial" charset="0"/>
                <a:cs typeface="Arial" charset="0"/>
              </a:rPr>
              <a:t> intracellulaire diminue.</a:t>
            </a:r>
          </a:p>
        </p:txBody>
      </p:sp>
      <p:sp>
        <p:nvSpPr>
          <p:cNvPr id="13" name="ZoneTexte 12"/>
          <p:cNvSpPr txBox="1"/>
          <p:nvPr/>
        </p:nvSpPr>
        <p:spPr>
          <a:xfrm>
            <a:off x="7419264" y="4612815"/>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27" name="Text Box 5"/>
          <p:cNvSpPr txBox="1">
            <a:spLocks noChangeArrowheads="1"/>
          </p:cNvSpPr>
          <p:nvPr/>
        </p:nvSpPr>
        <p:spPr bwMode="auto">
          <a:xfrm>
            <a:off x="7661501" y="6261132"/>
            <a:ext cx="1195387" cy="304800"/>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9.26</a:t>
            </a:r>
          </a:p>
        </p:txBody>
      </p:sp>
      <p:grpSp>
        <p:nvGrpSpPr>
          <p:cNvPr id="15" name="Groupe 14"/>
          <p:cNvGrpSpPr/>
          <p:nvPr/>
        </p:nvGrpSpPr>
        <p:grpSpPr>
          <a:xfrm>
            <a:off x="6516888" y="297760"/>
            <a:ext cx="2531582" cy="5868000"/>
            <a:chOff x="6334004" y="762000"/>
            <a:chExt cx="2531582" cy="5868000"/>
          </a:xfrm>
        </p:grpSpPr>
        <p:grpSp>
          <p:nvGrpSpPr>
            <p:cNvPr id="5" name="Groupe 4"/>
            <p:cNvGrpSpPr/>
            <p:nvPr/>
          </p:nvGrpSpPr>
          <p:grpSpPr>
            <a:xfrm>
              <a:off x="6334004" y="762000"/>
              <a:ext cx="2531582" cy="5868000"/>
              <a:chOff x="6036644" y="762000"/>
              <a:chExt cx="2531582" cy="5868000"/>
            </a:xfrm>
          </p:grpSpPr>
          <p:pic>
            <p:nvPicPr>
              <p:cNvPr id="49154" name="Picture 2" descr="C:\OLD_PC\backup\DriveD\michel\Marieb\HAP8e_IRDVD\Chapter_09\B_JPEG_Images_and_Tables\b_unlabeled\figure_09_29_0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36644" y="762000"/>
                <a:ext cx="2340000" cy="5868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6673782" y="1433860"/>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8" name="ZoneTexte 7"/>
              <p:cNvSpPr txBox="1"/>
              <p:nvPr/>
            </p:nvSpPr>
            <p:spPr>
              <a:xfrm>
                <a:off x="6905753" y="915430"/>
                <a:ext cx="315759" cy="13542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a:t>
                </a:r>
                <a:r>
                  <a:rPr lang="fr-CA" sz="1100" b="1" baseline="30000" dirty="0">
                    <a:latin typeface="Calibri" pitchFamily="34" charset="0"/>
                    <a:cs typeface="Calibri" pitchFamily="34" charset="0"/>
                  </a:rPr>
                  <a:t>2+</a:t>
                </a:r>
                <a:endParaRPr lang="fr-CA" sz="1100" b="1" dirty="0">
                  <a:latin typeface="Calibri" pitchFamily="34" charset="0"/>
                  <a:cs typeface="Calibri" pitchFamily="34" charset="0"/>
                </a:endParaRPr>
              </a:p>
            </p:txBody>
          </p:sp>
          <p:sp>
            <p:nvSpPr>
              <p:cNvPr id="9" name="ZoneTexte 8"/>
              <p:cNvSpPr txBox="1"/>
              <p:nvPr/>
            </p:nvSpPr>
            <p:spPr>
              <a:xfrm>
                <a:off x="8122275" y="1911606"/>
                <a:ext cx="315759" cy="13542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a:t>
                </a:r>
                <a:r>
                  <a:rPr lang="fr-CA" sz="1100" b="1" baseline="30000" dirty="0">
                    <a:latin typeface="Calibri" pitchFamily="34" charset="0"/>
                    <a:cs typeface="Calibri" pitchFamily="34" charset="0"/>
                  </a:rPr>
                  <a:t>2+</a:t>
                </a:r>
                <a:endParaRPr lang="fr-CA" sz="1100" b="1" dirty="0">
                  <a:latin typeface="Calibri" pitchFamily="34" charset="0"/>
                  <a:cs typeface="Calibri" pitchFamily="34" charset="0"/>
                </a:endParaRPr>
              </a:p>
            </p:txBody>
          </p:sp>
          <p:sp>
            <p:nvSpPr>
              <p:cNvPr id="10" name="ZoneTexte 9"/>
              <p:cNvSpPr txBox="1"/>
              <p:nvPr/>
            </p:nvSpPr>
            <p:spPr>
              <a:xfrm>
                <a:off x="6916421" y="2563124"/>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11" name="ZoneTexte 10"/>
              <p:cNvSpPr txBox="1"/>
              <p:nvPr/>
            </p:nvSpPr>
            <p:spPr>
              <a:xfrm>
                <a:off x="7280682" y="3276338"/>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12" name="ZoneTexte 11"/>
              <p:cNvSpPr txBox="1"/>
              <p:nvPr/>
            </p:nvSpPr>
            <p:spPr>
              <a:xfrm>
                <a:off x="7365704" y="4233276"/>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sp>
            <p:nvSpPr>
              <p:cNvPr id="14" name="ZoneTexte 13"/>
              <p:cNvSpPr txBox="1"/>
              <p:nvPr/>
            </p:nvSpPr>
            <p:spPr>
              <a:xfrm>
                <a:off x="8228642" y="2463978"/>
                <a:ext cx="205769" cy="138821"/>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RS</a:t>
                </a:r>
              </a:p>
            </p:txBody>
          </p:sp>
          <p:cxnSp>
            <p:nvCxnSpPr>
              <p:cNvPr id="4" name="Connecteur droit 3"/>
              <p:cNvCxnSpPr/>
              <p:nvPr/>
            </p:nvCxnSpPr>
            <p:spPr bwMode="auto">
              <a:xfrm>
                <a:off x="8170875" y="2133600"/>
                <a:ext cx="109279" cy="30480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17" name="ZoneTexte 16"/>
              <p:cNvSpPr txBox="1"/>
              <p:nvPr/>
            </p:nvSpPr>
            <p:spPr>
              <a:xfrm>
                <a:off x="6286811" y="2961357"/>
                <a:ext cx="949569" cy="270843"/>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Calmoduline inactive</a:t>
                </a:r>
              </a:p>
            </p:txBody>
          </p:sp>
          <p:sp>
            <p:nvSpPr>
              <p:cNvPr id="18" name="ZoneTexte 17"/>
              <p:cNvSpPr txBox="1"/>
              <p:nvPr/>
            </p:nvSpPr>
            <p:spPr>
              <a:xfrm>
                <a:off x="7632335" y="2964150"/>
                <a:ext cx="812858" cy="27424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Calmoduline active</a:t>
                </a:r>
              </a:p>
            </p:txBody>
          </p:sp>
          <p:sp>
            <p:nvSpPr>
              <p:cNvPr id="19" name="ZoneTexte 18"/>
              <p:cNvSpPr txBox="1"/>
              <p:nvPr/>
            </p:nvSpPr>
            <p:spPr>
              <a:xfrm>
                <a:off x="6514515" y="3388490"/>
                <a:ext cx="540045" cy="274242"/>
              </a:xfrm>
              <a:prstGeom prst="rect">
                <a:avLst/>
              </a:prstGeom>
              <a:noFill/>
            </p:spPr>
            <p:txBody>
              <a:bodyPr wrap="square" lIns="0" tIns="0" rIns="0" bIns="0" rtlCol="0">
                <a:spAutoFit/>
              </a:bodyPr>
              <a:lstStyle/>
              <a:p>
                <a:pPr algn="ctr">
                  <a:lnSpc>
                    <a:spcPct val="80000"/>
                  </a:lnSpc>
                </a:pPr>
                <a:r>
                  <a:rPr lang="fr-CA" sz="1100" b="1" dirty="0">
                    <a:latin typeface="Calibri" pitchFamily="34" charset="0"/>
                    <a:cs typeface="Calibri" pitchFamily="34" charset="0"/>
                  </a:rPr>
                  <a:t>MLCK inactive</a:t>
                </a:r>
              </a:p>
            </p:txBody>
          </p:sp>
          <p:sp>
            <p:nvSpPr>
              <p:cNvPr id="20" name="ZoneTexte 19"/>
              <p:cNvSpPr txBox="1"/>
              <p:nvPr/>
            </p:nvSpPr>
            <p:spPr>
              <a:xfrm>
                <a:off x="7955816" y="3381622"/>
                <a:ext cx="396821" cy="270843"/>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MLCK active</a:t>
                </a:r>
              </a:p>
            </p:txBody>
          </p:sp>
          <p:sp>
            <p:nvSpPr>
              <p:cNvPr id="21" name="ZoneTexte 20"/>
              <p:cNvSpPr txBox="1"/>
              <p:nvPr/>
            </p:nvSpPr>
            <p:spPr>
              <a:xfrm>
                <a:off x="7662900" y="3844018"/>
                <a:ext cx="315759" cy="123111"/>
              </a:xfrm>
              <a:prstGeom prst="rect">
                <a:avLst/>
              </a:prstGeom>
              <a:noFill/>
            </p:spPr>
            <p:txBody>
              <a:bodyPr wrap="square" lIns="0" tIns="0" rIns="0" bIns="0" rtlCol="0">
                <a:spAutoFit/>
              </a:bodyPr>
              <a:lstStyle/>
              <a:p>
                <a:pPr>
                  <a:lnSpc>
                    <a:spcPct val="80000"/>
                  </a:lnSpc>
                </a:pPr>
                <a:r>
                  <a:rPr lang="fr-CA" sz="1000" b="1" dirty="0">
                    <a:latin typeface="Calibri" pitchFamily="34" charset="0"/>
                    <a:cs typeface="Calibri" pitchFamily="34" charset="0"/>
                  </a:rPr>
                  <a:t>ATP</a:t>
                </a:r>
              </a:p>
            </p:txBody>
          </p:sp>
          <p:sp>
            <p:nvSpPr>
              <p:cNvPr id="22" name="ZoneTexte 21"/>
              <p:cNvSpPr txBox="1"/>
              <p:nvPr/>
            </p:nvSpPr>
            <p:spPr>
              <a:xfrm>
                <a:off x="7685702" y="4091036"/>
                <a:ext cx="315759" cy="126188"/>
              </a:xfrm>
              <a:prstGeom prst="rect">
                <a:avLst/>
              </a:prstGeom>
              <a:noFill/>
            </p:spPr>
            <p:txBody>
              <a:bodyPr wrap="square" lIns="0" tIns="0" rIns="0" bIns="0" rtlCol="0">
                <a:spAutoFit/>
              </a:bodyPr>
              <a:lstStyle/>
              <a:p>
                <a:pPr>
                  <a:lnSpc>
                    <a:spcPct val="80000"/>
                  </a:lnSpc>
                </a:pPr>
                <a:r>
                  <a:rPr lang="fr-CA" sz="1000" b="1" dirty="0">
                    <a:latin typeface="Calibri" pitchFamily="34" charset="0"/>
                    <a:cs typeface="Calibri" pitchFamily="34" charset="0"/>
                  </a:rPr>
                  <a:t>ADP</a:t>
                </a:r>
              </a:p>
            </p:txBody>
          </p:sp>
          <p:sp>
            <p:nvSpPr>
              <p:cNvPr id="23" name="ZoneTexte 22"/>
              <p:cNvSpPr txBox="1"/>
              <p:nvPr/>
            </p:nvSpPr>
            <p:spPr>
              <a:xfrm>
                <a:off x="6422220" y="4689796"/>
                <a:ext cx="559806" cy="27424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Myosine inactive</a:t>
                </a:r>
              </a:p>
            </p:txBody>
          </p:sp>
          <p:sp>
            <p:nvSpPr>
              <p:cNvPr id="24" name="ZoneTexte 23"/>
              <p:cNvSpPr txBox="1"/>
              <p:nvPr/>
            </p:nvSpPr>
            <p:spPr>
              <a:xfrm>
                <a:off x="7662899" y="4689796"/>
                <a:ext cx="905327" cy="274242"/>
              </a:xfrm>
              <a:prstGeom prst="rect">
                <a:avLst/>
              </a:prstGeom>
              <a:noFill/>
            </p:spPr>
            <p:txBody>
              <a:bodyPr wrap="square" lIns="0" tIns="0" rIns="0" bIns="0" rtlCol="0">
                <a:spAutoFit/>
              </a:bodyPr>
              <a:lstStyle/>
              <a:p>
                <a:pPr>
                  <a:lnSpc>
                    <a:spcPct val="80000"/>
                  </a:lnSpc>
                </a:pPr>
                <a:r>
                  <a:rPr lang="fr-CA" sz="1100" b="1" dirty="0">
                    <a:latin typeface="Calibri" pitchFamily="34" charset="0"/>
                    <a:cs typeface="Calibri" pitchFamily="34" charset="0"/>
                  </a:rPr>
                  <a:t>Myosine active (phosphorylée)</a:t>
                </a:r>
              </a:p>
            </p:txBody>
          </p:sp>
        </p:grpSp>
        <p:sp>
          <p:nvSpPr>
            <p:cNvPr id="28" name="ZoneTexte 27"/>
            <p:cNvSpPr txBox="1"/>
            <p:nvPr/>
          </p:nvSpPr>
          <p:spPr>
            <a:xfrm>
              <a:off x="7825431" y="5276589"/>
              <a:ext cx="389850" cy="369332"/>
            </a:xfrm>
            <a:prstGeom prst="rect">
              <a:avLst/>
            </a:prstGeom>
            <a:noFill/>
          </p:spPr>
          <p:txBody>
            <a:bodyPr wrap="none" rtlCol="0">
              <a:spAutoFit/>
            </a:bodyPr>
            <a:lstStyle/>
            <a:p>
              <a:r>
                <a:rPr lang="fr-CA" dirty="0">
                  <a:solidFill>
                    <a:srgbClr val="0099FF"/>
                  </a:solidFill>
                  <a:sym typeface="Wingdings 2"/>
                </a:rPr>
                <a:t></a:t>
              </a:r>
              <a:endParaRPr lang="fr-CA" dirty="0">
                <a:solidFill>
                  <a:srgbClr val="0099FF"/>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96863" y="1940435"/>
            <a:ext cx="8626475" cy="3733330"/>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7325">
              <a:tabLst>
                <a:tab pos="7629525" algn="l"/>
              </a:tabLst>
              <a:defRPr>
                <a:solidFill>
                  <a:schemeClr val="tx1"/>
                </a:solidFill>
                <a:latin typeface="Times New Roman" pitchFamily="18" charset="0"/>
              </a:defRPr>
            </a:lvl3pPr>
            <a:lvl4pPr marL="1254125" indent="-173038">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357188" indent="-357188">
              <a:spcAft>
                <a:spcPts val="600"/>
              </a:spcAft>
              <a:tabLst/>
            </a:pPr>
            <a:r>
              <a:rPr lang="fr-CA" sz="2200" b="1" dirty="0">
                <a:latin typeface="Arial" charset="0"/>
                <a:cs typeface="Arial" charset="0"/>
              </a:rPr>
              <a:t>5.	</a:t>
            </a:r>
            <a:r>
              <a:rPr lang="fr-CA" sz="2200" b="1" u="sng" dirty="0">
                <a:latin typeface="Arial" charset="0"/>
                <a:cs typeface="Arial" charset="0"/>
              </a:rPr>
              <a:t>RÉGULATION NERVEUSE ET HORMONALE DE LA CONTRACTION DES MUSCLES LISSES</a:t>
            </a:r>
          </a:p>
          <a:p>
            <a:pPr lvl="1">
              <a:spcBef>
                <a:spcPts val="300"/>
              </a:spcBef>
              <a:spcAft>
                <a:spcPts val="0"/>
              </a:spcAft>
              <a:buFontTx/>
              <a:buChar char="•"/>
            </a:pPr>
            <a:r>
              <a:rPr lang="fr-CA" sz="1600" dirty="0">
                <a:latin typeface="Arial" charset="0"/>
                <a:cs typeface="Arial" charset="0"/>
              </a:rPr>
              <a:t>Dans les </a:t>
            </a:r>
            <a:r>
              <a:rPr lang="fr-CA" sz="1600" u="sng" dirty="0">
                <a:latin typeface="Arial" charset="0"/>
                <a:cs typeface="Arial" charset="0"/>
              </a:rPr>
              <a:t>muscles squelettiques</a:t>
            </a:r>
            <a:r>
              <a:rPr lang="fr-CA" sz="1600" dirty="0">
                <a:latin typeface="Arial" charset="0"/>
                <a:cs typeface="Arial" charset="0"/>
              </a:rPr>
              <a:t>: l’ACh est toujours le neurotransmetteur, lequel est toujours excitateur.</a:t>
            </a:r>
          </a:p>
          <a:p>
            <a:pPr lvl="1">
              <a:spcBef>
                <a:spcPts val="300"/>
              </a:spcBef>
              <a:spcAft>
                <a:spcPts val="0"/>
              </a:spcAft>
              <a:buFontTx/>
              <a:buChar char="•"/>
            </a:pPr>
            <a:r>
              <a:rPr lang="fr-CA" sz="1600" dirty="0">
                <a:latin typeface="Arial" charset="0"/>
                <a:cs typeface="Arial" charset="0"/>
              </a:rPr>
              <a:t>Dans les </a:t>
            </a:r>
            <a:r>
              <a:rPr lang="fr-CA" sz="1600" u="sng" dirty="0">
                <a:latin typeface="Arial" charset="0"/>
                <a:cs typeface="Arial" charset="0"/>
              </a:rPr>
              <a:t>muscles lisses</a:t>
            </a:r>
            <a:r>
              <a:rPr lang="fr-CA" sz="1600" dirty="0">
                <a:latin typeface="Arial" charset="0"/>
                <a:cs typeface="Arial" charset="0"/>
              </a:rPr>
              <a:t> :</a:t>
            </a:r>
          </a:p>
          <a:p>
            <a:pPr marL="717550" lvl="2" indent="-176213">
              <a:spcBef>
                <a:spcPts val="200"/>
              </a:spcBef>
              <a:spcAft>
                <a:spcPts val="0"/>
              </a:spcAft>
              <a:buSzPct val="70000"/>
              <a:buFont typeface="Wingdings" pitchFamily="2" charset="2"/>
              <a:buChar char="§"/>
            </a:pPr>
            <a:r>
              <a:rPr lang="fr-CA" sz="1600" dirty="0">
                <a:latin typeface="Arial" charset="0"/>
                <a:cs typeface="Arial" charset="0"/>
              </a:rPr>
              <a:t>L’ACh n’est </a:t>
            </a:r>
            <a:r>
              <a:rPr lang="fr-CA" sz="1600" u="sng" dirty="0">
                <a:latin typeface="Arial" charset="0"/>
                <a:cs typeface="Arial" charset="0"/>
              </a:rPr>
              <a:t>pas</a:t>
            </a:r>
            <a:r>
              <a:rPr lang="fr-CA" sz="1600" dirty="0">
                <a:latin typeface="Arial" charset="0"/>
                <a:cs typeface="Arial" charset="0"/>
              </a:rPr>
              <a:t> le seul neurotransmetteur, et son effet peut être excitateur ou inhibiteur, selon le type de récepteurs présents sur les fibres musculaire lisses.</a:t>
            </a:r>
          </a:p>
          <a:p>
            <a:pPr marL="717550" lvl="2" indent="-176213">
              <a:spcBef>
                <a:spcPts val="200"/>
              </a:spcBef>
              <a:spcAft>
                <a:spcPts val="0"/>
              </a:spcAft>
              <a:buSzPct val="70000"/>
              <a:buFont typeface="Wingdings" pitchFamily="2" charset="2"/>
              <a:buChar char="§"/>
            </a:pPr>
            <a:r>
              <a:rPr lang="fr-CA" sz="1600" dirty="0">
                <a:latin typeface="Arial" charset="0"/>
                <a:cs typeface="Arial" charset="0"/>
              </a:rPr>
              <a:t>Plusieurs autres neurotransmetteurs peuvent aussi déclencher ou inhiber la contraction des muscles lisses.</a:t>
            </a:r>
          </a:p>
          <a:p>
            <a:pPr marL="900113" lvl="3">
              <a:spcAft>
                <a:spcPct val="10000"/>
              </a:spcAft>
            </a:pPr>
            <a:r>
              <a:rPr lang="fr-CA" sz="1600" dirty="0">
                <a:latin typeface="Arial" charset="0"/>
                <a:cs typeface="Arial" charset="0"/>
              </a:rPr>
              <a:t>	Ex. Noradrénaline : excitatrice (cause la contraction) pour la majorité des vaisseaux sanguins, mais inhibitrice (cause la relaxation) dans les voies respiratoires.</a:t>
            </a:r>
          </a:p>
          <a:p>
            <a:pPr marL="717550" lvl="2" indent="-176213">
              <a:spcBef>
                <a:spcPts val="200"/>
              </a:spcBef>
              <a:spcAft>
                <a:spcPts val="0"/>
              </a:spcAft>
              <a:buSzPct val="70000"/>
              <a:buFont typeface="Wingdings" pitchFamily="2" charset="2"/>
              <a:buChar char="§"/>
            </a:pPr>
            <a:r>
              <a:rPr lang="fr-CA" sz="1600" dirty="0">
                <a:latin typeface="Arial" charset="0"/>
                <a:cs typeface="Arial" charset="0"/>
              </a:rPr>
              <a:t>Plusieurs hormones et facteurs locaux peuvent aussi activer ou inhiber la contraction des muscles lisses.</a:t>
            </a:r>
          </a:p>
        </p:txBody>
      </p:sp>
      <p:sp>
        <p:nvSpPr>
          <p:cNvPr id="30723" name="Text Box 5"/>
          <p:cNvSpPr txBox="1">
            <a:spLocks noChangeArrowheads="1"/>
          </p:cNvSpPr>
          <p:nvPr/>
        </p:nvSpPr>
        <p:spPr bwMode="auto">
          <a:xfrm>
            <a:off x="296863" y="288193"/>
            <a:ext cx="8626475" cy="1400383"/>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1143000" indent="-228600">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357188" indent="-357188">
              <a:spcAft>
                <a:spcPts val="600"/>
              </a:spcAft>
              <a:tabLst/>
            </a:pPr>
            <a:r>
              <a:rPr lang="fr-CA" sz="2200" b="1" dirty="0">
                <a:latin typeface="Arial" charset="0"/>
                <a:cs typeface="Arial" charset="0"/>
              </a:rPr>
              <a:t>4.	</a:t>
            </a:r>
            <a:r>
              <a:rPr lang="fr-CA" sz="2200" b="1" u="sng" dirty="0">
                <a:latin typeface="Arial" charset="0"/>
                <a:cs typeface="Arial" charset="0"/>
              </a:rPr>
              <a:t>VITESSE DE CONTRACTION</a:t>
            </a:r>
            <a:endParaRPr lang="fr-CA" sz="2200" b="1" dirty="0">
              <a:latin typeface="Arial" charset="0"/>
              <a:cs typeface="Arial" charset="0"/>
            </a:endParaRPr>
          </a:p>
          <a:p>
            <a:pPr lvl="1">
              <a:spcBef>
                <a:spcPts val="300"/>
              </a:spcBef>
              <a:spcAft>
                <a:spcPts val="300"/>
              </a:spcAft>
              <a:buFontTx/>
              <a:buChar char="•"/>
            </a:pPr>
            <a:r>
              <a:rPr lang="fr-CA" sz="1600" dirty="0">
                <a:latin typeface="Arial" charset="0"/>
                <a:cs typeface="Arial" charset="0"/>
              </a:rPr>
              <a:t>Dans les </a:t>
            </a:r>
            <a:r>
              <a:rPr lang="fr-CA" sz="1600" u="sng" dirty="0">
                <a:latin typeface="Arial" charset="0"/>
                <a:cs typeface="Arial" charset="0"/>
              </a:rPr>
              <a:t>muscles squelettiques</a:t>
            </a:r>
            <a:r>
              <a:rPr lang="fr-CA" sz="1600" dirty="0">
                <a:latin typeface="Arial" charset="0"/>
                <a:cs typeface="Arial" charset="0"/>
              </a:rPr>
              <a:t> : secousse musculaire très rapide (20 à 200 millisecondes)</a:t>
            </a:r>
          </a:p>
          <a:p>
            <a:pPr lvl="1">
              <a:spcBef>
                <a:spcPts val="300"/>
              </a:spcBef>
              <a:spcAft>
                <a:spcPts val="600"/>
              </a:spcAft>
              <a:buFontTx/>
              <a:buChar char="•"/>
            </a:pPr>
            <a:r>
              <a:rPr lang="fr-CA" sz="1600" dirty="0">
                <a:latin typeface="Arial" charset="0"/>
                <a:cs typeface="Arial" charset="0"/>
              </a:rPr>
              <a:t>Dans les </a:t>
            </a:r>
            <a:r>
              <a:rPr lang="fr-CA" sz="1600" u="sng" dirty="0">
                <a:latin typeface="Arial" charset="0"/>
                <a:cs typeface="Arial" charset="0"/>
              </a:rPr>
              <a:t>muscles lisses</a:t>
            </a:r>
            <a:r>
              <a:rPr lang="fr-CA" sz="1600" dirty="0">
                <a:latin typeface="Arial" charset="0"/>
                <a:cs typeface="Arial" charset="0"/>
              </a:rPr>
              <a:t>: secousse musculaire très lente (200 msec à &gt; 1 sec).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545306" y="699227"/>
            <a:ext cx="8053387" cy="4233467"/>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tabLst>
                <a:tab pos="7629525" algn="l"/>
              </a:tabLst>
              <a:defRPr>
                <a:solidFill>
                  <a:schemeClr val="tx1"/>
                </a:solidFill>
                <a:latin typeface="Times New Roman" pitchFamily="18" charset="0"/>
              </a:defRPr>
            </a:lvl1pPr>
            <a:lvl2pPr marL="352425" indent="-173038">
              <a:tabLst>
                <a:tab pos="7629525" algn="l"/>
              </a:tabLst>
              <a:defRPr>
                <a:solidFill>
                  <a:schemeClr val="tx1"/>
                </a:solidFill>
                <a:latin typeface="Times New Roman" pitchFamily="18" charset="0"/>
              </a:defRPr>
            </a:lvl2pPr>
            <a:lvl3pPr marL="719138" indent="-187325">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lvl="1">
              <a:spcBef>
                <a:spcPts val="0"/>
              </a:spcBef>
              <a:spcAft>
                <a:spcPts val="0"/>
              </a:spcAft>
              <a:buFontTx/>
              <a:buChar char="•"/>
            </a:pPr>
            <a:r>
              <a:rPr lang="fr-CA" sz="1600" b="1" i="1" dirty="0">
                <a:latin typeface="Arial" charset="0"/>
                <a:cs typeface="Arial" charset="0"/>
              </a:rPr>
              <a:t>Muscles lisses unitaires </a:t>
            </a:r>
            <a:r>
              <a:rPr lang="fr-CA" sz="1600" b="1" dirty="0">
                <a:latin typeface="Arial" charset="0"/>
                <a:cs typeface="Arial" charset="0"/>
              </a:rPr>
              <a:t>:</a:t>
            </a:r>
            <a:endParaRPr lang="fr-CA" sz="1600" dirty="0">
              <a:latin typeface="Arial" charset="0"/>
              <a:cs typeface="Arial" charset="0"/>
            </a:endParaRPr>
          </a:p>
          <a:p>
            <a:pPr lvl="2">
              <a:spcBef>
                <a:spcPts val="300"/>
              </a:spcBef>
              <a:spcAft>
                <a:spcPts val="0"/>
              </a:spcAft>
              <a:buFontTx/>
              <a:buChar char="•"/>
            </a:pPr>
            <a:r>
              <a:rPr lang="fr-CA" sz="1600" dirty="0">
                <a:latin typeface="Arial" charset="0"/>
                <a:cs typeface="Arial" charset="0"/>
              </a:rPr>
              <a:t>Représentent la très grande majorité des muscles lisses: dans la plupart des organes viscéraux.</a:t>
            </a:r>
          </a:p>
          <a:p>
            <a:pPr lvl="2">
              <a:spcBef>
                <a:spcPts val="300"/>
              </a:spcBef>
              <a:spcAft>
                <a:spcPts val="0"/>
              </a:spcAft>
              <a:buFontTx/>
              <a:buChar char="•"/>
            </a:pPr>
            <a:r>
              <a:rPr lang="fr-CA" sz="1600" dirty="0">
                <a:latin typeface="Arial" charset="0"/>
                <a:cs typeface="Arial" charset="0"/>
              </a:rPr>
              <a:t>Les cellules sont interconnectées par des </a:t>
            </a:r>
            <a:r>
              <a:rPr lang="fr-CA" sz="1600" i="1" u="sng" dirty="0">
                <a:latin typeface="Arial" charset="0"/>
                <a:cs typeface="Arial" charset="0"/>
              </a:rPr>
              <a:t>jonctions ouvertes</a:t>
            </a:r>
            <a:endParaRPr lang="fr-CA" sz="1600" dirty="0">
              <a:latin typeface="Arial" charset="0"/>
              <a:cs typeface="Arial" charset="0"/>
            </a:endParaRPr>
          </a:p>
          <a:p>
            <a:pPr lvl="2">
              <a:spcBef>
                <a:spcPts val="100"/>
              </a:spcBef>
              <a:spcAft>
                <a:spcPts val="0"/>
              </a:spcAft>
            </a:pPr>
            <a:r>
              <a:rPr lang="fr-CA" sz="1600" dirty="0">
                <a:latin typeface="Arial" charset="0"/>
                <a:cs typeface="Arial" charset="0"/>
                <a:sym typeface="Symbol" pitchFamily="18" charset="2"/>
              </a:rPr>
              <a:t>	</a:t>
            </a:r>
            <a:r>
              <a:rPr lang="fr-CA" sz="1600" dirty="0">
                <a:latin typeface="Arial" charset="0"/>
                <a:cs typeface="Arial" charset="0"/>
              </a:rPr>
              <a:t> les cellules sont couplées électriquement</a:t>
            </a:r>
          </a:p>
          <a:p>
            <a:pPr lvl="2">
              <a:spcBef>
                <a:spcPts val="100"/>
              </a:spcBef>
              <a:spcAft>
                <a:spcPts val="0"/>
              </a:spcAft>
            </a:pPr>
            <a:r>
              <a:rPr lang="fr-CA" sz="1600" dirty="0">
                <a:latin typeface="Arial" charset="0"/>
                <a:cs typeface="Arial" charset="0"/>
              </a:rPr>
              <a:t>	</a:t>
            </a:r>
            <a:r>
              <a:rPr lang="fr-CA" sz="1600" dirty="0">
                <a:latin typeface="Arial" charset="0"/>
                <a:cs typeface="Arial" charset="0"/>
                <a:sym typeface="Symbol" pitchFamily="18" charset="2"/>
              </a:rPr>
              <a:t></a:t>
            </a:r>
            <a:r>
              <a:rPr lang="fr-CA" sz="1600" dirty="0">
                <a:latin typeface="Arial" charset="0"/>
                <a:cs typeface="Arial" charset="0"/>
              </a:rPr>
              <a:t> contraction synchronisée des fibres musculaires</a:t>
            </a:r>
          </a:p>
          <a:p>
            <a:pPr lvl="2">
              <a:spcBef>
                <a:spcPts val="300"/>
              </a:spcBef>
              <a:spcAft>
                <a:spcPts val="0"/>
              </a:spcAft>
              <a:buFontTx/>
              <a:buChar char="•"/>
            </a:pPr>
            <a:r>
              <a:rPr lang="fr-CA" sz="1600" dirty="0">
                <a:latin typeface="Arial" charset="0"/>
                <a:cs typeface="Arial" charset="0"/>
              </a:rPr>
              <a:t>Contrairement aux muscles squelettiques, les cellules des muscles lisses unitaires ne requièrent pas de jonctions neuromusculaires individuelles puisque le potentiel d’action peut se propager d’une cellule à l’autre.</a:t>
            </a:r>
            <a:endParaRPr lang="fr-CA" sz="1600" b="1" i="1" dirty="0">
              <a:latin typeface="Arial" charset="0"/>
              <a:cs typeface="Arial" charset="0"/>
            </a:endParaRPr>
          </a:p>
          <a:p>
            <a:pPr lvl="1">
              <a:spcBef>
                <a:spcPts val="1200"/>
              </a:spcBef>
              <a:spcAft>
                <a:spcPts val="0"/>
              </a:spcAft>
              <a:buFontTx/>
              <a:buChar char="•"/>
            </a:pPr>
            <a:r>
              <a:rPr lang="fr-CA" sz="1600" b="1" i="1" dirty="0">
                <a:latin typeface="Arial" charset="0"/>
                <a:cs typeface="Arial" charset="0"/>
              </a:rPr>
              <a:t>Muscles lisses </a:t>
            </a:r>
            <a:r>
              <a:rPr lang="fr-CA" sz="1600" b="1" i="1" dirty="0" err="1">
                <a:latin typeface="Arial" charset="0"/>
                <a:cs typeface="Arial" charset="0"/>
              </a:rPr>
              <a:t>multiunitaires</a:t>
            </a:r>
            <a:r>
              <a:rPr lang="fr-CA" sz="1600" b="1" i="1" dirty="0">
                <a:latin typeface="Arial" charset="0"/>
                <a:cs typeface="Arial" charset="0"/>
              </a:rPr>
              <a:t> </a:t>
            </a:r>
            <a:r>
              <a:rPr lang="fr-CA" sz="1600" b="1" dirty="0">
                <a:latin typeface="Arial" charset="0"/>
                <a:cs typeface="Arial" charset="0"/>
              </a:rPr>
              <a:t>:</a:t>
            </a:r>
            <a:endParaRPr lang="fr-CA" sz="1600" dirty="0">
              <a:latin typeface="Arial" charset="0"/>
              <a:cs typeface="Arial" charset="0"/>
            </a:endParaRPr>
          </a:p>
          <a:p>
            <a:pPr lvl="2">
              <a:spcBef>
                <a:spcPts val="300"/>
              </a:spcBef>
              <a:spcAft>
                <a:spcPts val="0"/>
              </a:spcAft>
              <a:buFontTx/>
              <a:buChar char="•"/>
            </a:pPr>
            <a:r>
              <a:rPr lang="fr-CA" sz="1600" dirty="0">
                <a:latin typeface="Arial" charset="0"/>
                <a:cs typeface="Arial" charset="0"/>
              </a:rPr>
              <a:t>Jonctions ouvertes absentes ou rares</a:t>
            </a:r>
            <a:endParaRPr lang="fr-CA" dirty="0"/>
          </a:p>
          <a:p>
            <a:pPr lvl="2">
              <a:spcBef>
                <a:spcPts val="100"/>
              </a:spcBef>
              <a:spcAft>
                <a:spcPts val="0"/>
              </a:spcAft>
            </a:pPr>
            <a:r>
              <a:rPr lang="fr-CA" dirty="0">
                <a:sym typeface="Symbol" pitchFamily="18" charset="2"/>
              </a:rPr>
              <a:t>	</a:t>
            </a:r>
            <a:r>
              <a:rPr lang="fr-CA" sz="1600" dirty="0">
                <a:latin typeface="Arial" charset="0"/>
                <a:sym typeface="Symbol" pitchFamily="18" charset="2"/>
              </a:rPr>
              <a:t></a:t>
            </a:r>
            <a:r>
              <a:rPr lang="fr-CA" dirty="0"/>
              <a:t> </a:t>
            </a:r>
            <a:r>
              <a:rPr lang="fr-CA" sz="1600" dirty="0">
                <a:latin typeface="Arial" charset="0"/>
                <a:cs typeface="Arial" charset="0"/>
              </a:rPr>
              <a:t>requièrent des jonctions neuromusculaires individuelles.</a:t>
            </a:r>
          </a:p>
          <a:p>
            <a:pPr lvl="2">
              <a:spcBef>
                <a:spcPts val="100"/>
              </a:spcBef>
              <a:spcAft>
                <a:spcPts val="0"/>
              </a:spcAft>
            </a:pPr>
            <a:r>
              <a:rPr lang="fr-CA" sz="1600" dirty="0">
                <a:latin typeface="Arial" charset="0"/>
                <a:sym typeface="Symbol" pitchFamily="18" charset="2"/>
              </a:rPr>
              <a:t>	</a:t>
            </a:r>
            <a:r>
              <a:rPr lang="fr-CA" sz="1600" dirty="0">
                <a:latin typeface="Arial" charset="0"/>
              </a:rPr>
              <a:t> permettent un contrôle plus précis de la contraction du muscle</a:t>
            </a:r>
            <a:endParaRPr lang="fr-CA" sz="1600" dirty="0">
              <a:latin typeface="Arial" charset="0"/>
              <a:cs typeface="Arial" charset="0"/>
            </a:endParaRPr>
          </a:p>
          <a:p>
            <a:pPr lvl="2">
              <a:spcBef>
                <a:spcPts val="300"/>
              </a:spcBef>
              <a:spcAft>
                <a:spcPts val="0"/>
              </a:spcAft>
              <a:buFontTx/>
              <a:buChar char="•"/>
            </a:pPr>
            <a:r>
              <a:rPr lang="fr-CA" sz="1600" dirty="0">
                <a:latin typeface="Arial" charset="0"/>
                <a:cs typeface="Arial" charset="0"/>
              </a:rPr>
              <a:t>Rares, exemples : muscles de l’œil qui contrôlent l’ouverture de la pupille et la forme du cristallin.</a:t>
            </a:r>
            <a:r>
              <a:rPr lang="fr-CA" dirty="0"/>
              <a:t> </a:t>
            </a:r>
          </a:p>
        </p:txBody>
      </p:sp>
      <p:sp>
        <p:nvSpPr>
          <p:cNvPr id="31747" name="Text Box 5"/>
          <p:cNvSpPr txBox="1">
            <a:spLocks noChangeArrowheads="1"/>
          </p:cNvSpPr>
          <p:nvPr/>
        </p:nvSpPr>
        <p:spPr bwMode="auto">
          <a:xfrm>
            <a:off x="322030" y="306859"/>
            <a:ext cx="56324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ct val="10000"/>
              </a:spcAft>
            </a:pPr>
            <a:r>
              <a:rPr lang="en-CA" sz="2200" b="1" dirty="0">
                <a:latin typeface="Arial" charset="0"/>
              </a:rPr>
              <a:t>6.  </a:t>
            </a:r>
            <a:r>
              <a:rPr lang="fr-CA" sz="2200" b="1" u="sng" dirty="0">
                <a:latin typeface="Arial" charset="0"/>
              </a:rPr>
              <a:t>TYPES DE MUSCLES LISSES</a:t>
            </a:r>
            <a:endParaRPr lang="fr-CA" sz="2200" dirty="0">
              <a:latin typeface="Arial" charset="0"/>
            </a:endParaRPr>
          </a:p>
        </p:txBody>
      </p:sp>
      <p:sp>
        <p:nvSpPr>
          <p:cNvPr id="4" name="Rectangle 3"/>
          <p:cNvSpPr/>
          <p:nvPr/>
        </p:nvSpPr>
        <p:spPr bwMode="auto">
          <a:xfrm>
            <a:off x="287593" y="306859"/>
            <a:ext cx="8568813" cy="4726858"/>
          </a:xfrm>
          <a:prstGeom prst="rect">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6"/>
          <p:cNvSpPr txBox="1">
            <a:spLocks noChangeArrowheads="1"/>
          </p:cNvSpPr>
          <p:nvPr/>
        </p:nvSpPr>
        <p:spPr bwMode="auto">
          <a:xfrm>
            <a:off x="268453" y="510026"/>
            <a:ext cx="3324840" cy="414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534988" indent="-173038">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ct val="25000"/>
              </a:spcAft>
              <a:buFontTx/>
              <a:buChar char="•"/>
            </a:pPr>
            <a:r>
              <a:rPr lang="fr-CA" sz="1600" b="1" i="1" dirty="0">
                <a:latin typeface="Arial" charset="0"/>
                <a:cs typeface="Arial" charset="0"/>
              </a:rPr>
              <a:t>Filaments épais </a:t>
            </a:r>
            <a:r>
              <a:rPr lang="fr-CA" sz="1600" b="1" dirty="0">
                <a:latin typeface="Arial" charset="0"/>
                <a:cs typeface="Arial" charset="0"/>
              </a:rPr>
              <a:t>:</a:t>
            </a:r>
            <a:r>
              <a:rPr lang="fr-CA" sz="1600" dirty="0">
                <a:latin typeface="Arial" charset="0"/>
                <a:cs typeface="Arial" charset="0"/>
              </a:rPr>
              <a:t> </a:t>
            </a:r>
            <a:r>
              <a:rPr lang="fr-CA" sz="1500" dirty="0">
                <a:latin typeface="Arial" charset="0"/>
                <a:cs typeface="Arial" charset="0"/>
              </a:rPr>
              <a:t>parcourent toute la longueur de la strie A ; maintenus ensemble à la ligne M.</a:t>
            </a:r>
            <a:endParaRPr lang="fr-CA" sz="1500" i="1" dirty="0">
              <a:latin typeface="Arial" charset="0"/>
              <a:cs typeface="Arial" charset="0"/>
            </a:endParaRPr>
          </a:p>
          <a:p>
            <a:pPr>
              <a:buFontTx/>
              <a:buChar char="•"/>
            </a:pPr>
            <a:r>
              <a:rPr lang="fr-CA" sz="1600" b="1" i="1" dirty="0">
                <a:latin typeface="Arial" charset="0"/>
                <a:cs typeface="Arial" charset="0"/>
              </a:rPr>
              <a:t>Filaments minces </a:t>
            </a:r>
            <a:r>
              <a:rPr lang="fr-CA" sz="1600" b="1" dirty="0">
                <a:latin typeface="Arial" charset="0"/>
                <a:cs typeface="Arial" charset="0"/>
              </a:rPr>
              <a:t>:</a:t>
            </a:r>
            <a:r>
              <a:rPr lang="fr-CA" sz="1600" dirty="0">
                <a:latin typeface="Arial" charset="0"/>
                <a:cs typeface="Arial" charset="0"/>
              </a:rPr>
              <a:t> </a:t>
            </a:r>
            <a:r>
              <a:rPr lang="fr-CA" sz="1500" dirty="0">
                <a:latin typeface="Arial" charset="0"/>
                <a:cs typeface="Arial" charset="0"/>
              </a:rPr>
              <a:t>s’étendent le long de la strie I et d’une partie de la strie A.</a:t>
            </a:r>
          </a:p>
          <a:p>
            <a:pPr marL="358775" lvl="1" indent="-176213">
              <a:spcBef>
                <a:spcPts val="0"/>
              </a:spcBef>
              <a:buFontTx/>
              <a:buChar char="•"/>
            </a:pPr>
            <a:r>
              <a:rPr lang="fr-CA" sz="1500" dirty="0">
                <a:latin typeface="Arial" charset="0"/>
                <a:cs typeface="Arial" charset="0"/>
              </a:rPr>
              <a:t>Strie H: région sans filaments minces.  </a:t>
            </a:r>
          </a:p>
          <a:p>
            <a:pPr marL="358775" lvl="1" indent="-176213">
              <a:buFontTx/>
              <a:buChar char="•"/>
            </a:pPr>
            <a:r>
              <a:rPr lang="fr-CA" sz="1500" dirty="0">
                <a:latin typeface="Arial" charset="0"/>
                <a:cs typeface="Arial" charset="0"/>
              </a:rPr>
              <a:t>Ligne Z: ancre les filaments minces.</a:t>
            </a:r>
          </a:p>
          <a:p>
            <a:pPr marL="358775" lvl="1" indent="-176213">
              <a:spcAft>
                <a:spcPct val="25000"/>
              </a:spcAft>
              <a:buFontTx/>
              <a:buChar char="•"/>
            </a:pPr>
            <a:r>
              <a:rPr lang="fr-CA" sz="1500" dirty="0">
                <a:latin typeface="Arial" charset="0"/>
                <a:cs typeface="Arial" charset="0"/>
              </a:rPr>
              <a:t>Un filament mince s’étend de la ligne Z jusqu’à la strie H.</a:t>
            </a:r>
          </a:p>
          <a:p>
            <a:pPr>
              <a:spcBef>
                <a:spcPts val="600"/>
              </a:spcBef>
              <a:spcAft>
                <a:spcPct val="25000"/>
              </a:spcAft>
              <a:buFontTx/>
              <a:buChar char="•"/>
            </a:pPr>
            <a:r>
              <a:rPr lang="fr-CA" sz="1600" dirty="0">
                <a:latin typeface="Arial" charset="0"/>
                <a:cs typeface="Arial" charset="0"/>
              </a:rPr>
              <a:t>Chaque filament épais est entouré de 6 filaments minces; chaque filament mince est entouré de 3 filaments épais.</a:t>
            </a:r>
            <a:endParaRPr lang="fr-CA" sz="1600" b="1" i="1" dirty="0">
              <a:latin typeface="Arial" charset="0"/>
              <a:cs typeface="Arial" charset="0"/>
            </a:endParaRPr>
          </a:p>
        </p:txBody>
      </p:sp>
      <p:sp>
        <p:nvSpPr>
          <p:cNvPr id="8197" name="Text Box 8"/>
          <p:cNvSpPr txBox="1">
            <a:spLocks noChangeArrowheads="1"/>
          </p:cNvSpPr>
          <p:nvPr/>
        </p:nvSpPr>
        <p:spPr bwMode="auto">
          <a:xfrm>
            <a:off x="178544" y="5267694"/>
            <a:ext cx="74180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361950" lvl="1" indent="-185738">
              <a:buSzPct val="80000"/>
              <a:buFont typeface="Arial" pitchFamily="34" charset="0"/>
              <a:buChar char="‒"/>
            </a:pPr>
            <a:r>
              <a:rPr lang="fr-CA" sz="1500" dirty="0">
                <a:latin typeface="Arial" charset="0"/>
                <a:cs typeface="Arial" charset="0"/>
              </a:rPr>
              <a:t>Région entre deux lignes Z; correspond à une strie A et deux ½ stries I.</a:t>
            </a:r>
          </a:p>
          <a:p>
            <a:pPr marL="361950" lvl="1" indent="-185738">
              <a:buSzPct val="80000"/>
              <a:buFont typeface="Arial" pitchFamily="34" charset="0"/>
              <a:buChar char="‒"/>
            </a:pPr>
            <a:r>
              <a:rPr lang="fr-CA" sz="1500" dirty="0">
                <a:latin typeface="Arial" charset="0"/>
                <a:cs typeface="Arial" charset="0"/>
              </a:rPr>
              <a:t>Longueur </a:t>
            </a:r>
            <a:r>
              <a:rPr lang="fr-CA" sz="1500" dirty="0">
                <a:latin typeface="Arial" charset="0"/>
                <a:cs typeface="Arial" charset="0"/>
                <a:sym typeface="Symbol" pitchFamily="18" charset="2"/>
              </a:rPr>
              <a:t></a:t>
            </a:r>
            <a:r>
              <a:rPr lang="fr-CA" sz="1500" dirty="0">
                <a:latin typeface="Arial" charset="0"/>
                <a:cs typeface="Arial" charset="0"/>
              </a:rPr>
              <a:t> 2 </a:t>
            </a:r>
            <a:r>
              <a:rPr lang="fr-CA" sz="1500" dirty="0">
                <a:latin typeface="Arial" charset="0"/>
                <a:cs typeface="Arial" charset="0"/>
                <a:sym typeface="Symbol" pitchFamily="18" charset="2"/>
              </a:rPr>
              <a:t></a:t>
            </a:r>
            <a:r>
              <a:rPr lang="fr-CA" sz="1500" dirty="0">
                <a:latin typeface="Arial" charset="0"/>
                <a:cs typeface="Arial" charset="0"/>
              </a:rPr>
              <a:t>m.</a:t>
            </a:r>
          </a:p>
        </p:txBody>
      </p:sp>
      <p:sp>
        <p:nvSpPr>
          <p:cNvPr id="7" name="Text Box 3"/>
          <p:cNvSpPr txBox="1">
            <a:spLocks noChangeArrowheads="1"/>
          </p:cNvSpPr>
          <p:nvPr/>
        </p:nvSpPr>
        <p:spPr bwMode="auto">
          <a:xfrm>
            <a:off x="7751297" y="5145024"/>
            <a:ext cx="1287383" cy="306208"/>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9.2 c-e</a:t>
            </a:r>
          </a:p>
        </p:txBody>
      </p:sp>
      <p:pic>
        <p:nvPicPr>
          <p:cNvPr id="6" name="Picture 2" descr="http://cw2.erpi.com/cw/marieb/userfiles/03_Fig_9_2_p_3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3293" y="667188"/>
            <a:ext cx="5363500" cy="4324677"/>
          </a:xfrm>
          <a:prstGeom prst="rect">
            <a:avLst/>
          </a:prstGeom>
          <a:noFill/>
        </p:spPr>
      </p:pic>
      <p:sp>
        <p:nvSpPr>
          <p:cNvPr id="11" name="TextBox 10">
            <a:extLst>
              <a:ext uri="{FF2B5EF4-FFF2-40B4-BE49-F238E27FC236}">
                <a16:creationId xmlns:a16="http://schemas.microsoft.com/office/drawing/2014/main" id="{CB01B204-6822-4142-9603-D72BE90E7438}"/>
              </a:ext>
            </a:extLst>
          </p:cNvPr>
          <p:cNvSpPr txBox="1"/>
          <p:nvPr/>
        </p:nvSpPr>
        <p:spPr>
          <a:xfrm>
            <a:off x="248821" y="175476"/>
            <a:ext cx="8573911" cy="338554"/>
          </a:xfrm>
          <a:prstGeom prst="rect">
            <a:avLst/>
          </a:prstGeom>
          <a:noFill/>
        </p:spPr>
        <p:txBody>
          <a:bodyPr wrap="square">
            <a:spAutoFit/>
          </a:bodyPr>
          <a:lstStyle/>
          <a:p>
            <a:pPr>
              <a:spcAft>
                <a:spcPct val="25000"/>
              </a:spcAft>
            </a:pPr>
            <a:r>
              <a:rPr lang="fr-CA" sz="1600" dirty="0">
                <a:latin typeface="Arial" charset="0"/>
                <a:cs typeface="Arial" charset="0"/>
              </a:rPr>
              <a:t>Les myofibrilles sont composés de deux types de </a:t>
            </a:r>
            <a:r>
              <a:rPr lang="fr-CA" sz="1600" b="1" i="1" dirty="0">
                <a:latin typeface="Arial" charset="0"/>
                <a:cs typeface="Arial" charset="0"/>
              </a:rPr>
              <a:t>myofilaments </a:t>
            </a:r>
            <a:r>
              <a:rPr lang="fr-CA" sz="1600" b="1" dirty="0">
                <a:latin typeface="Arial" charset="0"/>
                <a:cs typeface="Arial" charset="0"/>
              </a:rPr>
              <a:t>:</a:t>
            </a:r>
            <a:endParaRPr lang="fr-CA" sz="1600" b="1" i="1" dirty="0">
              <a:latin typeface="Arial" charset="0"/>
              <a:cs typeface="Arial" charset="0"/>
            </a:endParaRPr>
          </a:p>
        </p:txBody>
      </p:sp>
      <p:sp>
        <p:nvSpPr>
          <p:cNvPr id="4" name="Text Box 8">
            <a:extLst>
              <a:ext uri="{FF2B5EF4-FFF2-40B4-BE49-F238E27FC236}">
                <a16:creationId xmlns:a16="http://schemas.microsoft.com/office/drawing/2014/main" id="{1F6C883E-3B0D-4A85-A9E6-E76B834AF355}"/>
              </a:ext>
            </a:extLst>
          </p:cNvPr>
          <p:cNvSpPr txBox="1">
            <a:spLocks noChangeArrowheads="1"/>
          </p:cNvSpPr>
          <p:nvPr/>
        </p:nvSpPr>
        <p:spPr bwMode="auto">
          <a:xfrm>
            <a:off x="187207" y="4565873"/>
            <a:ext cx="3769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buFontTx/>
              <a:buChar char="•"/>
            </a:pPr>
            <a:r>
              <a:rPr lang="fr-CA" sz="1600" b="1" i="1" dirty="0">
                <a:latin typeface="Arial" charset="0"/>
                <a:cs typeface="Arial" charset="0"/>
              </a:rPr>
              <a:t>Sarcomère </a:t>
            </a:r>
            <a:r>
              <a:rPr lang="fr-CA" sz="1600" b="1" dirty="0">
                <a:latin typeface="Arial" charset="0"/>
                <a:cs typeface="Arial" charset="0"/>
              </a:rPr>
              <a:t>:</a:t>
            </a:r>
            <a:endParaRPr lang="fr-CA" sz="1600" dirty="0">
              <a:latin typeface="Arial" charset="0"/>
              <a:cs typeface="Arial" charset="0"/>
            </a:endParaRPr>
          </a:p>
          <a:p>
            <a:pPr marL="361950" lvl="1" indent="-185738">
              <a:buSzPct val="80000"/>
              <a:buFont typeface="Arial" pitchFamily="34" charset="0"/>
              <a:buChar char="‒"/>
            </a:pPr>
            <a:r>
              <a:rPr lang="fr-CA" sz="1500" u="sng" dirty="0">
                <a:latin typeface="Arial" charset="0"/>
                <a:cs typeface="Arial" charset="0"/>
              </a:rPr>
              <a:t>Unité fonctionnelle</a:t>
            </a:r>
            <a:r>
              <a:rPr lang="fr-CA" sz="1500" dirty="0">
                <a:latin typeface="Arial" charset="0"/>
                <a:cs typeface="Arial" charset="0"/>
              </a:rPr>
              <a:t> d’une fibre musculaire.</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4B207AB-13C0-4041-AFD0-C0DEF973DD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17862" y="233632"/>
            <a:ext cx="5938538" cy="5991322"/>
          </a:xfrm>
          <a:prstGeom prst="rect">
            <a:avLst/>
          </a:prstGeom>
        </p:spPr>
      </p:pic>
      <p:sp>
        <p:nvSpPr>
          <p:cNvPr id="3" name="Rectangle 2"/>
          <p:cNvSpPr>
            <a:spLocks noGrp="1" noChangeArrowheads="1"/>
          </p:cNvSpPr>
          <p:nvPr>
            <p:ph type="title"/>
          </p:nvPr>
        </p:nvSpPr>
        <p:spPr>
          <a:xfrm>
            <a:off x="153590" y="233632"/>
            <a:ext cx="3560571" cy="1274630"/>
          </a:xfrm>
        </p:spPr>
        <p:txBody>
          <a:bodyPr/>
          <a:lstStyle/>
          <a:p>
            <a:pPr marL="352425" indent="-352425" eaLnBrk="1" hangingPunct="1"/>
            <a:r>
              <a:rPr lang="en-CA" sz="2200" dirty="0">
                <a:solidFill>
                  <a:schemeClr val="tx1"/>
                </a:solidFill>
              </a:rPr>
              <a:t>3. 	</a:t>
            </a:r>
            <a:r>
              <a:rPr lang="en-CA" sz="2200" u="sng" dirty="0">
                <a:solidFill>
                  <a:schemeClr val="tx1"/>
                </a:solidFill>
              </a:rPr>
              <a:t>COMPOSITION MOLÉCULAIRE DES MYOFILAMENTS</a:t>
            </a:r>
            <a:r>
              <a:rPr lang="en-CA" sz="2200" dirty="0"/>
              <a:t> </a:t>
            </a:r>
            <a:endParaRPr lang="en-US" sz="2200" dirty="0"/>
          </a:p>
        </p:txBody>
      </p:sp>
      <p:sp>
        <p:nvSpPr>
          <p:cNvPr id="4" name="Text Box 3"/>
          <p:cNvSpPr txBox="1">
            <a:spLocks noChangeArrowheads="1"/>
          </p:cNvSpPr>
          <p:nvPr/>
        </p:nvSpPr>
        <p:spPr bwMode="auto">
          <a:xfrm>
            <a:off x="1828799" y="5838948"/>
            <a:ext cx="1064681" cy="317924"/>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sz="1400" dirty="0">
                <a:solidFill>
                  <a:schemeClr val="accent2"/>
                </a:solidFill>
                <a:latin typeface="Arial" charset="0"/>
              </a:rPr>
              <a:t>Figure 9.3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5"/>
          <p:cNvSpPr txBox="1">
            <a:spLocks noChangeArrowheads="1"/>
          </p:cNvSpPr>
          <p:nvPr/>
        </p:nvSpPr>
        <p:spPr bwMode="auto">
          <a:xfrm>
            <a:off x="213186" y="246632"/>
            <a:ext cx="4122840" cy="492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a:solidFill>
                  <a:schemeClr val="tx1"/>
                </a:solidFill>
                <a:latin typeface="Times New Roman" pitchFamily="18" charset="0"/>
              </a:defRPr>
            </a:lvl1pPr>
            <a:lvl2pPr marL="539750" indent="-180975">
              <a:defRPr>
                <a:solidFill>
                  <a:schemeClr val="tx1"/>
                </a:solidFill>
                <a:latin typeface="Times New Roman" pitchFamily="18" charset="0"/>
              </a:defRPr>
            </a:lvl2pPr>
            <a:lvl3pPr marL="900113" indent="-180975">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ct val="25000"/>
              </a:spcAft>
              <a:buSzPct val="110000"/>
            </a:pPr>
            <a:r>
              <a:rPr lang="fr-CA" sz="2400" b="1" u="sng" dirty="0">
                <a:latin typeface="Arial" charset="0"/>
              </a:rPr>
              <a:t>Filaments épais</a:t>
            </a:r>
            <a:r>
              <a:rPr lang="fr-CA" sz="2400" b="1" dirty="0">
                <a:latin typeface="Arial" charset="0"/>
              </a:rPr>
              <a:t> : </a:t>
            </a:r>
            <a:endParaRPr lang="fr-CA" sz="2400" dirty="0">
              <a:latin typeface="Arial" charset="0"/>
              <a:cs typeface="Arial" charset="0"/>
            </a:endParaRPr>
          </a:p>
          <a:p>
            <a:pPr>
              <a:spcBef>
                <a:spcPts val="600"/>
              </a:spcBef>
              <a:spcAft>
                <a:spcPct val="25000"/>
              </a:spcAft>
              <a:buSzPct val="120000"/>
              <a:buFontTx/>
              <a:buChar char="•"/>
            </a:pPr>
            <a:r>
              <a:rPr lang="fr-CA" sz="1600" dirty="0">
                <a:latin typeface="Arial" charset="0"/>
                <a:cs typeface="Arial" charset="0"/>
              </a:rPr>
              <a:t>Composés principalement de la protéine </a:t>
            </a:r>
            <a:r>
              <a:rPr lang="fr-CA" sz="1600" b="1" i="1" dirty="0">
                <a:latin typeface="Arial" charset="0"/>
                <a:cs typeface="Arial" charset="0"/>
              </a:rPr>
              <a:t>myosine</a:t>
            </a:r>
            <a:r>
              <a:rPr lang="fr-CA" sz="1600" dirty="0">
                <a:latin typeface="Arial" charset="0"/>
                <a:cs typeface="Arial" charset="0"/>
              </a:rPr>
              <a:t> (quelque 200 molécules de myosine par filament épais).</a:t>
            </a:r>
          </a:p>
          <a:p>
            <a:pPr>
              <a:spcBef>
                <a:spcPts val="300"/>
              </a:spcBef>
              <a:spcAft>
                <a:spcPts val="100"/>
              </a:spcAft>
              <a:buSzPct val="120000"/>
              <a:buFontTx/>
              <a:buChar char="•"/>
            </a:pPr>
            <a:r>
              <a:rPr lang="fr-CA" sz="1600" dirty="0">
                <a:latin typeface="Arial" charset="0"/>
                <a:cs typeface="Arial" charset="0"/>
              </a:rPr>
              <a:t>Chaque myosine a deux régions :</a:t>
            </a:r>
            <a:endParaRPr lang="fr-CA" sz="1600" i="1" dirty="0">
              <a:latin typeface="Arial" charset="0"/>
              <a:cs typeface="Arial" charset="0"/>
            </a:endParaRPr>
          </a:p>
          <a:p>
            <a:pPr marL="361950" lvl="1" indent="-185738">
              <a:spcAft>
                <a:spcPts val="100"/>
              </a:spcAft>
              <a:buSzPct val="85000"/>
              <a:buFont typeface="Wingdings" pitchFamily="2" charset="2"/>
              <a:buChar char="§"/>
            </a:pPr>
            <a:r>
              <a:rPr lang="fr-CA" sz="1600" i="1" dirty="0">
                <a:latin typeface="Arial" charset="0"/>
                <a:cs typeface="Arial" charset="0"/>
              </a:rPr>
              <a:t>Tige </a:t>
            </a:r>
            <a:r>
              <a:rPr lang="fr-CA" sz="1600" dirty="0">
                <a:latin typeface="Arial" charset="0"/>
                <a:cs typeface="Arial" charset="0"/>
              </a:rPr>
              <a:t>: composée de deux chaînes entrelacées; les tiges constituent la partie centrale du filament épais.</a:t>
            </a:r>
            <a:endParaRPr lang="fr-CA" sz="1600" i="1" dirty="0">
              <a:latin typeface="Arial" charset="0"/>
              <a:cs typeface="Arial" charset="0"/>
            </a:endParaRPr>
          </a:p>
          <a:p>
            <a:pPr marL="361950" lvl="1" indent="-185738">
              <a:buSzPct val="85000"/>
              <a:buFont typeface="Wingdings" pitchFamily="2" charset="2"/>
              <a:buChar char="§"/>
            </a:pPr>
            <a:r>
              <a:rPr lang="fr-CA" sz="1600" i="1" dirty="0">
                <a:latin typeface="Arial" charset="0"/>
                <a:cs typeface="Arial" charset="0"/>
              </a:rPr>
              <a:t>Tête </a:t>
            </a:r>
            <a:r>
              <a:rPr lang="fr-CA" sz="1600" dirty="0">
                <a:latin typeface="Arial" charset="0"/>
                <a:cs typeface="Arial" charset="0"/>
              </a:rPr>
              <a:t>: extrémité globulaire de chacune des deux chaînes.</a:t>
            </a:r>
          </a:p>
          <a:p>
            <a:pPr marL="361950" lvl="1" indent="-185738">
              <a:spcBef>
                <a:spcPts val="300"/>
              </a:spcBef>
              <a:buSzPct val="75000"/>
              <a:buFont typeface="Wingdings" pitchFamily="2" charset="2"/>
              <a:buNone/>
            </a:pPr>
            <a:r>
              <a:rPr lang="fr-CA" sz="1600" dirty="0">
                <a:latin typeface="Arial" charset="0"/>
                <a:cs typeface="Arial" charset="0"/>
              </a:rPr>
              <a:t>	Chaque tête possède un site de liaison pour :</a:t>
            </a:r>
          </a:p>
          <a:p>
            <a:pPr marL="627063" lvl="2" indent="-265113">
              <a:spcBef>
                <a:spcPts val="300"/>
              </a:spcBef>
              <a:buFont typeface="Wingdings" pitchFamily="2" charset="2"/>
              <a:buAutoNum type="romanLcPeriod"/>
            </a:pPr>
            <a:r>
              <a:rPr lang="fr-CA" sz="1600" dirty="0">
                <a:latin typeface="Arial" charset="0"/>
                <a:cs typeface="Arial" charset="0"/>
              </a:rPr>
              <a:t>L’ATP : les têtes sont des </a:t>
            </a:r>
            <a:r>
              <a:rPr lang="fr-CA" sz="1600" b="1" i="1" u="sng" dirty="0">
                <a:latin typeface="Arial" charset="0"/>
                <a:cs typeface="Arial" charset="0"/>
              </a:rPr>
              <a:t>ATPases</a:t>
            </a:r>
            <a:r>
              <a:rPr lang="fr-CA" sz="1600" dirty="0">
                <a:latin typeface="Arial" charset="0"/>
                <a:cs typeface="Arial" charset="0"/>
              </a:rPr>
              <a:t>.</a:t>
            </a:r>
          </a:p>
          <a:p>
            <a:pPr marL="627063" lvl="2" indent="-265113">
              <a:spcBef>
                <a:spcPts val="100"/>
              </a:spcBef>
              <a:spcAft>
                <a:spcPts val="0"/>
              </a:spcAft>
              <a:buFont typeface="Wingdings" pitchFamily="2" charset="2"/>
              <a:buAutoNum type="romanLcPeriod"/>
            </a:pPr>
            <a:r>
              <a:rPr lang="fr-CA" sz="1600" dirty="0">
                <a:latin typeface="Arial" charset="0"/>
                <a:cs typeface="Arial" charset="0"/>
              </a:rPr>
              <a:t>Une molécule d’actine : durant la contraction, les têtes lient ensemble les filaments épais et minces, formant ainsi des </a:t>
            </a:r>
            <a:r>
              <a:rPr lang="fr-CA" sz="1600" b="1" i="1" u="sng" dirty="0">
                <a:latin typeface="Arial" charset="0"/>
                <a:cs typeface="Arial" charset="0"/>
              </a:rPr>
              <a:t>ponts d’union</a:t>
            </a:r>
            <a:r>
              <a:rPr lang="fr-CA" sz="1600" dirty="0">
                <a:latin typeface="Arial" charset="0"/>
                <a:cs typeface="Arial" charset="0"/>
              </a:rPr>
              <a:t>.</a:t>
            </a:r>
          </a:p>
        </p:txBody>
      </p:sp>
      <p:pic>
        <p:nvPicPr>
          <p:cNvPr id="11" name="Picture 2" descr="http://cw2.erpi.com/cw/marieb/userfiles/04_Fig_9_3_p_3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6876" y="420436"/>
            <a:ext cx="4433938" cy="4608922"/>
          </a:xfrm>
          <a:prstGeom prst="rect">
            <a:avLst/>
          </a:prstGeom>
          <a:noFill/>
        </p:spPr>
      </p:pic>
      <p:sp>
        <p:nvSpPr>
          <p:cNvPr id="12" name="Text Box 5"/>
          <p:cNvSpPr txBox="1">
            <a:spLocks noChangeArrowheads="1"/>
          </p:cNvSpPr>
          <p:nvPr/>
        </p:nvSpPr>
        <p:spPr bwMode="auto">
          <a:xfrm>
            <a:off x="213186" y="5029358"/>
            <a:ext cx="7428936"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a:solidFill>
                  <a:schemeClr val="tx1"/>
                </a:solidFill>
                <a:latin typeface="Times New Roman" pitchFamily="18" charset="0"/>
              </a:defRPr>
            </a:lvl1pPr>
            <a:lvl2pPr marL="539750" indent="-180975">
              <a:defRPr>
                <a:solidFill>
                  <a:schemeClr val="tx1"/>
                </a:solidFill>
                <a:latin typeface="Times New Roman" pitchFamily="18" charset="0"/>
              </a:defRPr>
            </a:lvl2pPr>
            <a:lvl3pPr marL="900113" indent="-180975">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ts val="300"/>
              </a:spcAft>
              <a:buSzPct val="120000"/>
              <a:buFontTx/>
              <a:buChar char="•"/>
            </a:pPr>
            <a:r>
              <a:rPr lang="fr-CA" sz="1600" dirty="0">
                <a:latin typeface="Arial" charset="0"/>
                <a:cs typeface="Arial" charset="0"/>
              </a:rPr>
              <a:t>Les têtes sont flexibles, ce qui leur permet de pivoter durant la contraction.</a:t>
            </a:r>
          </a:p>
          <a:p>
            <a:pPr>
              <a:spcAft>
                <a:spcPts val="300"/>
              </a:spcAft>
              <a:buSzPct val="120000"/>
              <a:buFontTx/>
              <a:buChar char="•"/>
            </a:pPr>
            <a:r>
              <a:rPr lang="fr-CA" sz="1600" dirty="0">
                <a:latin typeface="Arial" charset="0"/>
                <a:cs typeface="Arial" charset="0"/>
              </a:rPr>
              <a:t>Les têtes se dressent en direction opposée par rapport à la ligne 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6"/>
          <p:cNvSpPr txBox="1">
            <a:spLocks noChangeArrowheads="1"/>
          </p:cNvSpPr>
          <p:nvPr/>
        </p:nvSpPr>
        <p:spPr bwMode="auto">
          <a:xfrm>
            <a:off x="185739" y="913441"/>
            <a:ext cx="4297772"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tabLst>
                <a:tab pos="7629525" algn="l"/>
              </a:tabLst>
              <a:defRPr>
                <a:solidFill>
                  <a:schemeClr val="tx1"/>
                </a:solidFill>
                <a:latin typeface="Times New Roman" pitchFamily="18" charset="0"/>
              </a:defRPr>
            </a:lvl1pPr>
            <a:lvl2pPr marL="534988" indent="-173038">
              <a:tabLst>
                <a:tab pos="7629525" algn="l"/>
              </a:tabLst>
              <a:defRPr>
                <a:solidFill>
                  <a:schemeClr val="tx1"/>
                </a:solidFill>
                <a:latin typeface="Times New Roman" pitchFamily="18" charset="0"/>
              </a:defRPr>
            </a:lvl2pPr>
            <a:lvl3pPr marL="901700" indent="-187325">
              <a:tabLst>
                <a:tab pos="7629525" algn="l"/>
              </a:tabLst>
              <a:defRPr>
                <a:solidFill>
                  <a:schemeClr val="tx1"/>
                </a:solidFill>
                <a:latin typeface="Times New Roman" pitchFamily="18" charset="0"/>
              </a:defRPr>
            </a:lvl3pPr>
            <a:lvl4pPr marL="1600200" indent="-228600">
              <a:tabLst>
                <a:tab pos="7629525" algn="l"/>
              </a:tabLst>
              <a:defRPr>
                <a:solidFill>
                  <a:schemeClr val="tx1"/>
                </a:solidFill>
                <a:latin typeface="Times New Roman" pitchFamily="18" charset="0"/>
              </a:defRPr>
            </a:lvl4pPr>
            <a:lvl5pPr marL="2057400" indent="-228600">
              <a:tabLst>
                <a:tab pos="7629525" algn="l"/>
              </a:tabLst>
              <a:defRPr>
                <a:solidFill>
                  <a:schemeClr val="tx1"/>
                </a:solidFill>
                <a:latin typeface="Times New Roman" pitchFamily="18" charset="0"/>
              </a:defRPr>
            </a:lvl5pPr>
            <a:lvl6pPr marL="2514600" indent="-228600" eaLnBrk="0" fontAlgn="base" hangingPunct="0">
              <a:spcBef>
                <a:spcPct val="0"/>
              </a:spcBef>
              <a:spcAft>
                <a:spcPct val="0"/>
              </a:spcAft>
              <a:tabLst>
                <a:tab pos="7629525" algn="l"/>
              </a:tabLst>
              <a:defRPr>
                <a:solidFill>
                  <a:schemeClr val="tx1"/>
                </a:solidFill>
                <a:latin typeface="Times New Roman" pitchFamily="18" charset="0"/>
              </a:defRPr>
            </a:lvl6pPr>
            <a:lvl7pPr marL="2971800" indent="-228600" eaLnBrk="0" fontAlgn="base" hangingPunct="0">
              <a:spcBef>
                <a:spcPct val="0"/>
              </a:spcBef>
              <a:spcAft>
                <a:spcPct val="0"/>
              </a:spcAft>
              <a:tabLst>
                <a:tab pos="7629525" algn="l"/>
              </a:tabLst>
              <a:defRPr>
                <a:solidFill>
                  <a:schemeClr val="tx1"/>
                </a:solidFill>
                <a:latin typeface="Times New Roman" pitchFamily="18" charset="0"/>
              </a:defRPr>
            </a:lvl7pPr>
            <a:lvl8pPr marL="3429000" indent="-228600" eaLnBrk="0" fontAlgn="base" hangingPunct="0">
              <a:spcBef>
                <a:spcPct val="0"/>
              </a:spcBef>
              <a:spcAft>
                <a:spcPct val="0"/>
              </a:spcAft>
              <a:tabLst>
                <a:tab pos="7629525" algn="l"/>
              </a:tabLst>
              <a:defRPr>
                <a:solidFill>
                  <a:schemeClr val="tx1"/>
                </a:solidFill>
                <a:latin typeface="Times New Roman" pitchFamily="18" charset="0"/>
              </a:defRPr>
            </a:lvl8pPr>
            <a:lvl9pPr marL="3886200" indent="-228600" eaLnBrk="0" fontAlgn="base" hangingPunct="0">
              <a:spcBef>
                <a:spcPct val="0"/>
              </a:spcBef>
              <a:spcAft>
                <a:spcPct val="0"/>
              </a:spcAft>
              <a:tabLst>
                <a:tab pos="7629525" algn="l"/>
              </a:tabLst>
              <a:defRPr>
                <a:solidFill>
                  <a:schemeClr val="tx1"/>
                </a:solidFill>
                <a:latin typeface="Times New Roman" pitchFamily="18" charset="0"/>
              </a:defRPr>
            </a:lvl9pPr>
          </a:lstStyle>
          <a:p>
            <a:pPr marL="176213" indent="-176213">
              <a:buFontTx/>
              <a:buChar char="•"/>
            </a:pPr>
            <a:r>
              <a:rPr lang="fr-CA" sz="1600" b="1" i="1" dirty="0">
                <a:latin typeface="Arial" charset="0"/>
                <a:cs typeface="Arial" charset="0"/>
              </a:rPr>
              <a:t>Actine </a:t>
            </a:r>
            <a:r>
              <a:rPr lang="fr-CA" sz="1600" b="1" dirty="0">
                <a:latin typeface="Arial" charset="0"/>
                <a:cs typeface="Arial" charset="0"/>
              </a:rPr>
              <a:t>:</a:t>
            </a:r>
            <a:endParaRPr lang="fr-CA" sz="1600" dirty="0">
              <a:latin typeface="Arial" charset="0"/>
              <a:cs typeface="Arial" charset="0"/>
            </a:endParaRPr>
          </a:p>
          <a:p>
            <a:pPr marL="179388" lvl="1" indent="0"/>
            <a:r>
              <a:rPr lang="fr-CA" sz="1600" dirty="0">
                <a:latin typeface="Arial" charset="0"/>
                <a:cs typeface="Arial" charset="0"/>
              </a:rPr>
              <a:t>Structure en hélice formée d’</a:t>
            </a:r>
            <a:r>
              <a:rPr lang="fr-CA" sz="1600" i="1" dirty="0">
                <a:latin typeface="Arial" charset="0"/>
                <a:cs typeface="Arial" charset="0"/>
              </a:rPr>
              <a:t>actine F</a:t>
            </a:r>
            <a:r>
              <a:rPr lang="fr-CA" sz="1600" dirty="0">
                <a:latin typeface="Arial" charset="0"/>
                <a:cs typeface="Arial" charset="0"/>
              </a:rPr>
              <a:t> (“actine fibreuse”)</a:t>
            </a:r>
          </a:p>
          <a:p>
            <a:pPr marL="361950" lvl="2" indent="-185738">
              <a:buSzPct val="90000"/>
              <a:buFont typeface="Arial" pitchFamily="34" charset="0"/>
              <a:buChar char="–"/>
            </a:pPr>
            <a:r>
              <a:rPr lang="fr-CA" sz="1600" dirty="0">
                <a:latin typeface="Arial" charset="0"/>
                <a:cs typeface="Arial" charset="0"/>
              </a:rPr>
              <a:t>Chaque actine F est composée de sous-unités d’</a:t>
            </a:r>
            <a:r>
              <a:rPr lang="fr-CA" sz="1600" i="1" dirty="0">
                <a:latin typeface="Arial" charset="0"/>
                <a:cs typeface="Arial" charset="0"/>
              </a:rPr>
              <a:t>actine</a:t>
            </a:r>
            <a:r>
              <a:rPr lang="fr-CA" sz="1600" dirty="0">
                <a:latin typeface="Arial" charset="0"/>
                <a:cs typeface="Arial" charset="0"/>
              </a:rPr>
              <a:t> </a:t>
            </a:r>
            <a:r>
              <a:rPr lang="fr-CA" sz="1600" i="1" dirty="0">
                <a:latin typeface="Arial" charset="0"/>
                <a:cs typeface="Arial" charset="0"/>
              </a:rPr>
              <a:t>G</a:t>
            </a:r>
            <a:r>
              <a:rPr lang="fr-CA" sz="1600" dirty="0">
                <a:latin typeface="Arial" charset="0"/>
                <a:cs typeface="Arial" charset="0"/>
              </a:rPr>
              <a:t> (“actine globulaire”)</a:t>
            </a:r>
          </a:p>
          <a:p>
            <a:pPr marL="361950" lvl="2" indent="-185738">
              <a:spcAft>
                <a:spcPts val="300"/>
              </a:spcAft>
              <a:buSzPct val="90000"/>
              <a:buFont typeface="Arial" pitchFamily="34" charset="0"/>
              <a:buChar char="–"/>
            </a:pPr>
            <a:r>
              <a:rPr lang="fr-CA" sz="1600" dirty="0">
                <a:latin typeface="Arial" charset="0"/>
                <a:cs typeface="Arial" charset="0"/>
              </a:rPr>
              <a:t>Chaque actine G porte un </a:t>
            </a:r>
            <a:r>
              <a:rPr lang="fr-CA" sz="1600" i="1" u="sng" dirty="0">
                <a:latin typeface="Arial" charset="0"/>
                <a:cs typeface="Arial" charset="0"/>
              </a:rPr>
              <a:t>site de liaison</a:t>
            </a:r>
            <a:r>
              <a:rPr lang="fr-CA" sz="1600" dirty="0">
                <a:latin typeface="Arial" charset="0"/>
                <a:cs typeface="Arial" charset="0"/>
              </a:rPr>
              <a:t>  qui peut interagir avec une tête de myosine.</a:t>
            </a:r>
            <a:endParaRPr lang="fr-CA" sz="1600" b="1" i="1" dirty="0">
              <a:latin typeface="Arial" charset="0"/>
              <a:cs typeface="Arial" charset="0"/>
            </a:endParaRPr>
          </a:p>
          <a:p>
            <a:pPr marL="176213" indent="-176213">
              <a:buFontTx/>
              <a:buChar char="•"/>
            </a:pPr>
            <a:r>
              <a:rPr lang="fr-CA" sz="1600" b="1" i="1" dirty="0">
                <a:latin typeface="Arial" charset="0"/>
                <a:cs typeface="Arial" charset="0"/>
              </a:rPr>
              <a:t>Tropomyosine </a:t>
            </a:r>
            <a:r>
              <a:rPr lang="fr-CA" sz="1600" b="1" dirty="0">
                <a:latin typeface="Arial" charset="0"/>
                <a:cs typeface="Arial" charset="0"/>
              </a:rPr>
              <a:t>:</a:t>
            </a:r>
            <a:endParaRPr lang="fr-CA" sz="1600" dirty="0">
              <a:latin typeface="Arial" charset="0"/>
              <a:cs typeface="Arial" charset="0"/>
            </a:endParaRPr>
          </a:p>
          <a:p>
            <a:pPr marL="177800" lvl="1" indent="0"/>
            <a:r>
              <a:rPr lang="fr-CA" sz="1600" dirty="0">
                <a:latin typeface="Arial" charset="0"/>
                <a:cs typeface="Arial" charset="0"/>
              </a:rPr>
              <a:t>Brins de protéine qui entourent l’hélice d’actine F.</a:t>
            </a:r>
          </a:p>
          <a:p>
            <a:pPr marL="361950" lvl="1" indent="-185738">
              <a:spcAft>
                <a:spcPts val="300"/>
              </a:spcAft>
              <a:buSzPct val="90000"/>
              <a:buFont typeface="Arial" pitchFamily="34" charset="0"/>
              <a:buChar char="–"/>
            </a:pPr>
            <a:r>
              <a:rPr lang="fr-CA" sz="1600" dirty="0">
                <a:latin typeface="Arial" charset="0"/>
                <a:cs typeface="Arial" charset="0"/>
              </a:rPr>
              <a:t>Au repos, la tropomyosine interfère avec les sites de liaison de l’actine. </a:t>
            </a:r>
            <a:endParaRPr lang="fr-CA" sz="1600" b="1" i="1" dirty="0">
              <a:latin typeface="Arial" charset="0"/>
              <a:cs typeface="Arial" charset="0"/>
            </a:endParaRPr>
          </a:p>
          <a:p>
            <a:pPr marL="176213" indent="-176213">
              <a:buFontTx/>
              <a:buChar char="•"/>
            </a:pPr>
            <a:r>
              <a:rPr lang="fr-CA" sz="1600" b="1" i="1" dirty="0">
                <a:latin typeface="Arial" charset="0"/>
                <a:cs typeface="Arial" charset="0"/>
              </a:rPr>
              <a:t>Troponine </a:t>
            </a:r>
            <a:r>
              <a:rPr lang="fr-CA" sz="1600" b="1" dirty="0">
                <a:latin typeface="Arial" charset="0"/>
                <a:cs typeface="Arial" charset="0"/>
              </a:rPr>
              <a:t>:</a:t>
            </a:r>
            <a:endParaRPr lang="fr-CA" sz="1600" dirty="0">
              <a:latin typeface="Arial" charset="0"/>
              <a:cs typeface="Arial" charset="0"/>
            </a:endParaRPr>
          </a:p>
          <a:p>
            <a:pPr marL="176213" lvl="1" indent="0"/>
            <a:r>
              <a:rPr lang="fr-CA" sz="1600" dirty="0">
                <a:latin typeface="Arial" charset="0"/>
                <a:cs typeface="Arial" charset="0"/>
              </a:rPr>
              <a:t>Complexe de trois sous-unités, chacune ayant un rôle spécifique:</a:t>
            </a:r>
            <a:endParaRPr lang="fr-CA" sz="1600" i="1" dirty="0">
              <a:latin typeface="Arial" charset="0"/>
              <a:cs typeface="Arial" charset="0"/>
            </a:endParaRPr>
          </a:p>
          <a:p>
            <a:pPr marL="361950" lvl="2" indent="-185738">
              <a:buSzPct val="80000"/>
              <a:buFont typeface="Wingdings" pitchFamily="2" charset="2"/>
              <a:buChar char="§"/>
            </a:pPr>
            <a:r>
              <a:rPr lang="fr-CA" sz="1600" b="1" i="1" dirty="0">
                <a:latin typeface="Arial" charset="0"/>
                <a:cs typeface="Arial" charset="0"/>
              </a:rPr>
              <a:t>Troponine I </a:t>
            </a:r>
            <a:r>
              <a:rPr lang="fr-CA" sz="1600" b="1" dirty="0">
                <a:latin typeface="Arial" charset="0"/>
                <a:cs typeface="Arial" charset="0"/>
              </a:rPr>
              <a:t>: </a:t>
            </a:r>
            <a:r>
              <a:rPr lang="fr-CA" sz="1600" dirty="0">
                <a:latin typeface="Arial" charset="0"/>
                <a:cs typeface="Arial" charset="0"/>
              </a:rPr>
              <a:t>se lie à l’actine et </a:t>
            </a:r>
            <a:r>
              <a:rPr lang="fr-CA" sz="1600" b="1" dirty="0">
                <a:solidFill>
                  <a:srgbClr val="FF0000"/>
                </a:solidFill>
                <a:latin typeface="Arial" charset="0"/>
                <a:cs typeface="Arial" charset="0"/>
              </a:rPr>
              <a:t>i</a:t>
            </a:r>
            <a:r>
              <a:rPr lang="fr-CA" sz="1600" dirty="0">
                <a:latin typeface="Arial" charset="0"/>
                <a:cs typeface="Arial" charset="0"/>
              </a:rPr>
              <a:t>nhibe la contraction</a:t>
            </a:r>
            <a:endParaRPr lang="fr-CA" sz="1600" i="1" dirty="0">
              <a:latin typeface="Arial" charset="0"/>
              <a:cs typeface="Arial" charset="0"/>
            </a:endParaRPr>
          </a:p>
          <a:p>
            <a:pPr marL="361950" lvl="2" indent="-185738">
              <a:buSzPct val="80000"/>
              <a:buFont typeface="Wingdings" pitchFamily="2" charset="2"/>
              <a:buChar char="§"/>
            </a:pPr>
            <a:r>
              <a:rPr lang="fr-CA" sz="1600" b="1" i="1" dirty="0">
                <a:latin typeface="Arial" charset="0"/>
                <a:cs typeface="Arial" charset="0"/>
              </a:rPr>
              <a:t>Troponine T </a:t>
            </a:r>
            <a:r>
              <a:rPr lang="fr-CA" sz="1600" b="1" dirty="0">
                <a:latin typeface="Arial" charset="0"/>
                <a:cs typeface="Arial" charset="0"/>
              </a:rPr>
              <a:t>: </a:t>
            </a:r>
            <a:r>
              <a:rPr lang="fr-CA" sz="1600" dirty="0">
                <a:latin typeface="Arial" charset="0"/>
                <a:cs typeface="Arial" charset="0"/>
              </a:rPr>
              <a:t>se lie à la </a:t>
            </a:r>
            <a:r>
              <a:rPr lang="fr-CA" sz="1600" b="1" dirty="0">
                <a:solidFill>
                  <a:srgbClr val="FF0000"/>
                </a:solidFill>
                <a:latin typeface="Arial" charset="0"/>
                <a:cs typeface="Arial" charset="0"/>
              </a:rPr>
              <a:t>t</a:t>
            </a:r>
            <a:r>
              <a:rPr lang="fr-CA" sz="1600" dirty="0">
                <a:latin typeface="Arial" charset="0"/>
                <a:cs typeface="Arial" charset="0"/>
              </a:rPr>
              <a:t>ropomyosine</a:t>
            </a:r>
            <a:endParaRPr lang="fr-CA" sz="1600" i="1" dirty="0">
              <a:latin typeface="Arial" charset="0"/>
              <a:cs typeface="Arial" charset="0"/>
            </a:endParaRPr>
          </a:p>
          <a:p>
            <a:pPr marL="361950" lvl="2" indent="-185738">
              <a:buSzPct val="80000"/>
              <a:buFont typeface="Wingdings" pitchFamily="2" charset="2"/>
              <a:buChar char="§"/>
            </a:pPr>
            <a:r>
              <a:rPr lang="fr-CA" sz="1600" b="1" i="1" dirty="0">
                <a:latin typeface="Arial" charset="0"/>
                <a:cs typeface="Arial" charset="0"/>
              </a:rPr>
              <a:t>Troponine C </a:t>
            </a:r>
            <a:r>
              <a:rPr lang="fr-CA" sz="1600" b="1" dirty="0">
                <a:latin typeface="Arial" charset="0"/>
                <a:cs typeface="Arial" charset="0"/>
              </a:rPr>
              <a:t>: </a:t>
            </a:r>
            <a:r>
              <a:rPr lang="fr-CA" sz="1600" dirty="0">
                <a:latin typeface="Arial" charset="0"/>
                <a:cs typeface="Arial" charset="0"/>
              </a:rPr>
              <a:t>se lie aux ions </a:t>
            </a:r>
            <a:r>
              <a:rPr lang="fr-CA" sz="1600" b="1" dirty="0">
                <a:solidFill>
                  <a:srgbClr val="FF0000"/>
                </a:solidFill>
                <a:latin typeface="Arial" charset="0"/>
                <a:cs typeface="Arial" charset="0"/>
              </a:rPr>
              <a:t>c</a:t>
            </a:r>
            <a:r>
              <a:rPr lang="fr-CA" sz="1600" dirty="0">
                <a:latin typeface="Arial" charset="0"/>
                <a:cs typeface="Arial" charset="0"/>
              </a:rPr>
              <a:t>alcium</a:t>
            </a:r>
          </a:p>
        </p:txBody>
      </p:sp>
      <p:pic>
        <p:nvPicPr>
          <p:cNvPr id="9" name="Picture 2" descr="http://cw2.erpi.com/cw/marieb/userfiles/04_Fig_9_3_p_3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3511" y="1160188"/>
            <a:ext cx="4539325" cy="4793277"/>
          </a:xfrm>
          <a:prstGeom prst="rect">
            <a:avLst/>
          </a:prstGeom>
          <a:noFill/>
        </p:spPr>
      </p:pic>
      <p:sp>
        <p:nvSpPr>
          <p:cNvPr id="5" name="TextBox 4">
            <a:extLst>
              <a:ext uri="{FF2B5EF4-FFF2-40B4-BE49-F238E27FC236}">
                <a16:creationId xmlns:a16="http://schemas.microsoft.com/office/drawing/2014/main" id="{73714726-96DC-4187-B504-512E5DC149FD}"/>
              </a:ext>
            </a:extLst>
          </p:cNvPr>
          <p:cNvSpPr txBox="1"/>
          <p:nvPr/>
        </p:nvSpPr>
        <p:spPr>
          <a:xfrm>
            <a:off x="185739" y="194177"/>
            <a:ext cx="7610621" cy="746358"/>
          </a:xfrm>
          <a:prstGeom prst="rect">
            <a:avLst/>
          </a:prstGeom>
          <a:noFill/>
        </p:spPr>
        <p:txBody>
          <a:bodyPr wrap="square">
            <a:spAutoFit/>
          </a:bodyPr>
          <a:lstStyle/>
          <a:p>
            <a:pPr>
              <a:spcAft>
                <a:spcPts val="300"/>
              </a:spcAft>
              <a:buSzPct val="110000"/>
            </a:pPr>
            <a:r>
              <a:rPr lang="fr-CA" sz="2400" b="1" u="sng" dirty="0">
                <a:latin typeface="Arial" charset="0"/>
              </a:rPr>
              <a:t>Filaments minces</a:t>
            </a:r>
            <a:r>
              <a:rPr lang="fr-CA" sz="2400" b="1" dirty="0">
                <a:latin typeface="Arial" charset="0"/>
              </a:rPr>
              <a:t> :</a:t>
            </a:r>
            <a:endParaRPr lang="fr-CA" sz="2400" dirty="0">
              <a:latin typeface="Arial" charset="0"/>
              <a:cs typeface="Arial" charset="0"/>
            </a:endParaRPr>
          </a:p>
          <a:p>
            <a:pPr marL="4763" indent="-4763">
              <a:spcAft>
                <a:spcPts val="300"/>
              </a:spcAft>
            </a:pPr>
            <a:r>
              <a:rPr lang="fr-CA" sz="1600" dirty="0">
                <a:latin typeface="Arial" charset="0"/>
                <a:cs typeface="Arial" charset="0"/>
              </a:rPr>
              <a:t>Composés de trois protéines: </a:t>
            </a:r>
            <a:r>
              <a:rPr lang="fr-CA" sz="1600" i="1" dirty="0">
                <a:latin typeface="Arial" charset="0"/>
                <a:cs typeface="Arial" charset="0"/>
              </a:rPr>
              <a:t>actine</a:t>
            </a:r>
            <a:r>
              <a:rPr lang="fr-CA" sz="1600" dirty="0">
                <a:latin typeface="Arial" charset="0"/>
                <a:cs typeface="Arial" charset="0"/>
              </a:rPr>
              <a:t>, </a:t>
            </a:r>
            <a:r>
              <a:rPr lang="fr-CA" sz="1600" i="1" dirty="0">
                <a:latin typeface="Arial" charset="0"/>
                <a:cs typeface="Arial" charset="0"/>
              </a:rPr>
              <a:t>tropomyosine</a:t>
            </a:r>
            <a:r>
              <a:rPr lang="fr-CA" sz="1600" dirty="0">
                <a:latin typeface="Arial" charset="0"/>
                <a:cs typeface="Arial" charset="0"/>
              </a:rPr>
              <a:t>, et </a:t>
            </a:r>
            <a:r>
              <a:rPr lang="fr-CA" sz="1600" i="1" dirty="0">
                <a:latin typeface="Arial" charset="0"/>
                <a:cs typeface="Arial" charset="0"/>
              </a:rPr>
              <a:t>troponine</a:t>
            </a:r>
            <a:r>
              <a:rPr lang="fr-CA" sz="1600" dirty="0">
                <a:latin typeface="Arial" charset="0"/>
                <a:cs typeface="Arial" charset="0"/>
              </a:rPr>
              <a:t>.</a:t>
            </a:r>
            <a:endParaRPr lang="fr-CA" sz="1600" b="1" i="1" dirty="0">
              <a:latin typeface="Arial" charset="0"/>
              <a:cs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9F1AC2-7712-4157-869E-3AF3E938AD4D}"/>
              </a:ext>
            </a:extLst>
          </p:cNvPr>
          <p:cNvGrpSpPr/>
          <p:nvPr/>
        </p:nvGrpSpPr>
        <p:grpSpPr>
          <a:xfrm>
            <a:off x="2092157" y="224370"/>
            <a:ext cx="5415131" cy="5912710"/>
            <a:chOff x="2092157" y="224370"/>
            <a:chExt cx="5415131" cy="5912710"/>
          </a:xfrm>
        </p:grpSpPr>
        <p:pic>
          <p:nvPicPr>
            <p:cNvPr id="11266" name="Picture 2" descr="09-04filaments_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152412" y="238657"/>
              <a:ext cx="5354876" cy="581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4"/>
            <p:cNvSpPr txBox="1">
              <a:spLocks noChangeArrowheads="1"/>
            </p:cNvSpPr>
            <p:nvPr/>
          </p:nvSpPr>
          <p:spPr bwMode="auto">
            <a:xfrm>
              <a:off x="2563475" y="224370"/>
              <a:ext cx="1216025" cy="190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100" b="1" dirty="0">
                  <a:latin typeface="Verdana" pitchFamily="34" charset="0"/>
                </a:rPr>
                <a:t>Filament épais</a:t>
              </a:r>
            </a:p>
          </p:txBody>
        </p:sp>
        <p:sp>
          <p:nvSpPr>
            <p:cNvPr id="11269" name="Text Box 5"/>
            <p:cNvSpPr txBox="1">
              <a:spLocks noChangeArrowheads="1"/>
            </p:cNvSpPr>
            <p:nvPr/>
          </p:nvSpPr>
          <p:spPr bwMode="auto">
            <a:xfrm>
              <a:off x="5912779" y="238657"/>
              <a:ext cx="1271588" cy="190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100" b="1" dirty="0">
                  <a:latin typeface="Verdana" pitchFamily="34" charset="0"/>
                </a:rPr>
                <a:t>Filament mince</a:t>
              </a:r>
            </a:p>
          </p:txBody>
        </p:sp>
        <p:sp>
          <p:nvSpPr>
            <p:cNvPr id="11270" name="Text Box 6"/>
            <p:cNvSpPr txBox="1">
              <a:spLocks noChangeArrowheads="1"/>
            </p:cNvSpPr>
            <p:nvPr/>
          </p:nvSpPr>
          <p:spPr bwMode="auto">
            <a:xfrm>
              <a:off x="2092157" y="3340091"/>
              <a:ext cx="1773237"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a:latin typeface="Verdana" pitchFamily="34" charset="0"/>
                </a:rPr>
                <a:t>Filament mince (actine)</a:t>
              </a:r>
            </a:p>
          </p:txBody>
        </p:sp>
        <p:sp>
          <p:nvSpPr>
            <p:cNvPr id="11271" name="Text Box 7"/>
            <p:cNvSpPr txBox="1">
              <a:spLocks noChangeArrowheads="1"/>
            </p:cNvSpPr>
            <p:nvPr/>
          </p:nvSpPr>
          <p:spPr bwMode="auto">
            <a:xfrm>
              <a:off x="5443369" y="3341679"/>
              <a:ext cx="2022475"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000" b="1" dirty="0">
                  <a:latin typeface="Verdana" pitchFamily="34" charset="0"/>
                </a:rPr>
                <a:t> Filament épais (myosine)</a:t>
              </a:r>
            </a:p>
          </p:txBody>
        </p:sp>
        <p:sp>
          <p:nvSpPr>
            <p:cNvPr id="11272" name="Text Box 8"/>
            <p:cNvSpPr txBox="1">
              <a:spLocks noChangeArrowheads="1"/>
            </p:cNvSpPr>
            <p:nvPr/>
          </p:nvSpPr>
          <p:spPr bwMode="auto">
            <a:xfrm>
              <a:off x="3879375" y="3271017"/>
              <a:ext cx="1435257" cy="329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CA" sz="1000" b="1" dirty="0">
                  <a:latin typeface="Verdana" pitchFamily="34" charset="0"/>
                </a:rPr>
                <a:t>Ponts d’union</a:t>
              </a:r>
            </a:p>
            <a:p>
              <a:pPr algn="ctr"/>
              <a:r>
                <a:rPr lang="fr-CA" sz="1000" b="1" dirty="0">
                  <a:latin typeface="Verdana" pitchFamily="34" charset="0"/>
                </a:rPr>
                <a:t>(têtes de myosine)</a:t>
              </a:r>
            </a:p>
          </p:txBody>
        </p:sp>
        <p:sp>
          <p:nvSpPr>
            <p:cNvPr id="11273" name="Text Box 9"/>
            <p:cNvSpPr txBox="1">
              <a:spLocks noChangeArrowheads="1"/>
            </p:cNvSpPr>
            <p:nvPr/>
          </p:nvSpPr>
          <p:spPr bwMode="auto">
            <a:xfrm>
              <a:off x="4445000" y="405345"/>
              <a:ext cx="609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10800" rIns="18000" bIns="10800">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100" b="1">
                  <a:latin typeface="Verdana" pitchFamily="34" charset="0"/>
                </a:rPr>
                <a:t>Strie H</a:t>
              </a:r>
            </a:p>
          </p:txBody>
        </p:sp>
        <p:sp>
          <p:nvSpPr>
            <p:cNvPr id="11274" name="Text Box 10"/>
            <p:cNvSpPr txBox="1">
              <a:spLocks noChangeArrowheads="1"/>
            </p:cNvSpPr>
            <p:nvPr/>
          </p:nvSpPr>
          <p:spPr bwMode="auto">
            <a:xfrm>
              <a:off x="2285001" y="2775399"/>
              <a:ext cx="4324350" cy="3463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46800" rIns="0" bIns="82800" anchor="ctr">
              <a:spAutoFit/>
            </a:bodyPr>
            <a:lstStyle>
              <a:lvl1pPr marL="263525" indent="-263525">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b="1" dirty="0">
                  <a:solidFill>
                    <a:schemeClr val="accent6"/>
                  </a:solidFill>
                  <a:latin typeface="Arial" charset="0"/>
                </a:rPr>
                <a:t>Disposition des filaments dans un sarcomère</a:t>
              </a:r>
            </a:p>
          </p:txBody>
        </p:sp>
        <p:sp>
          <p:nvSpPr>
            <p:cNvPr id="11275" name="Text Box 11"/>
            <p:cNvSpPr txBox="1">
              <a:spLocks noChangeArrowheads="1"/>
            </p:cNvSpPr>
            <p:nvPr/>
          </p:nvSpPr>
          <p:spPr bwMode="auto">
            <a:xfrm>
              <a:off x="2297701" y="5801676"/>
              <a:ext cx="5156200" cy="335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46800" rIns="0" bIns="72000" anchor="ctr">
              <a:spAutoFit/>
            </a:bodyPr>
            <a:lstStyle>
              <a:lvl1pPr marL="263525" indent="-263525">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CA" sz="1400" b="1" dirty="0">
                  <a:solidFill>
                    <a:schemeClr val="accent6"/>
                  </a:solidFill>
                  <a:latin typeface="Arial" charset="0"/>
                </a:rPr>
                <a:t>Micrographie électronique d’une partie d’un sarcomère</a:t>
              </a:r>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6700" y="176384"/>
            <a:ext cx="8610600" cy="873125"/>
          </a:xfrm>
        </p:spPr>
        <p:txBody>
          <a:bodyPr/>
          <a:lstStyle/>
          <a:p>
            <a:pPr marL="360363" indent="-360363" eaLnBrk="1" hangingPunct="1"/>
            <a:r>
              <a:rPr lang="en-US" sz="2200" dirty="0">
                <a:solidFill>
                  <a:schemeClr val="tx1"/>
                </a:solidFill>
              </a:rPr>
              <a:t>4.	</a:t>
            </a:r>
            <a:r>
              <a:rPr lang="en-US" sz="2200" u="sng" dirty="0">
                <a:solidFill>
                  <a:schemeClr val="tx1"/>
                </a:solidFill>
              </a:rPr>
              <a:t>LE RÉTICULUM SARCOPLASMIQUE (</a:t>
            </a:r>
            <a:r>
              <a:rPr lang="en-US" sz="2200" i="1" u="sng" dirty="0">
                <a:solidFill>
                  <a:schemeClr val="tx1"/>
                </a:solidFill>
              </a:rPr>
              <a:t>RS</a:t>
            </a:r>
            <a:r>
              <a:rPr lang="en-US" sz="2200" u="sng" dirty="0">
                <a:solidFill>
                  <a:schemeClr val="tx1"/>
                </a:solidFill>
              </a:rPr>
              <a:t>) ET LES TUBULES TRANSVERSES (</a:t>
            </a:r>
            <a:r>
              <a:rPr lang="en-US" sz="2200" i="1" u="sng" dirty="0">
                <a:solidFill>
                  <a:schemeClr val="tx1"/>
                </a:solidFill>
              </a:rPr>
              <a:t>Tubules T</a:t>
            </a:r>
            <a:r>
              <a:rPr lang="en-US" sz="2200" u="sng" dirty="0">
                <a:solidFill>
                  <a:schemeClr val="tx1"/>
                </a:solidFill>
              </a:rPr>
              <a:t>) </a:t>
            </a:r>
            <a:endParaRPr lang="en-US" sz="2200" u="sng" dirty="0">
              <a:solidFill>
                <a:schemeClr val="tx1"/>
              </a:solidFill>
              <a:latin typeface="Times New Roman" pitchFamily="18" charset="0"/>
            </a:endParaRPr>
          </a:p>
        </p:txBody>
      </p:sp>
      <p:pic>
        <p:nvPicPr>
          <p:cNvPr id="56322" name="Picture 2" descr="http://cw2.erpi.com/cw/marieb/userfiles/06_Fig_9_5_p_3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376" y="1049509"/>
            <a:ext cx="8362772" cy="4205191"/>
          </a:xfrm>
          <a:prstGeom prst="rect">
            <a:avLst/>
          </a:prstGeom>
          <a:noFill/>
        </p:spPr>
      </p:pic>
      <p:sp>
        <p:nvSpPr>
          <p:cNvPr id="12292" name="Text Box 3"/>
          <p:cNvSpPr txBox="1">
            <a:spLocks noChangeArrowheads="1"/>
          </p:cNvSpPr>
          <p:nvPr/>
        </p:nvSpPr>
        <p:spPr bwMode="auto">
          <a:xfrm>
            <a:off x="748042" y="4949900"/>
            <a:ext cx="1039813" cy="304800"/>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r>
              <a:rPr lang="en-US" sz="1400" dirty="0">
                <a:solidFill>
                  <a:schemeClr val="accent2"/>
                </a:solidFill>
                <a:latin typeface="Arial" charset="0"/>
              </a:rPr>
              <a:t>Figure 9.5</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IMAGE_TITLE" val="c:\gtk-powerpoint\09_artpresentation\09-03_c-eskelmuscfbr_l.jpg"/>
</p:tagLst>
</file>

<file path=ppt/tags/tag2.xml><?xml version="1.0" encoding="utf-8"?>
<p:tagLst xmlns:a="http://schemas.openxmlformats.org/drawingml/2006/main" xmlns:r="http://schemas.openxmlformats.org/officeDocument/2006/relationships" xmlns:p="http://schemas.openxmlformats.org/presentationml/2006/main">
  <p:tag name="IIW_IMAGE_TITLE" val="c:\gtk-powerpoint\09_artpresentation\09-04filaments_l.jpg"/>
</p:tagLst>
</file>

<file path=ppt/theme/theme1.xml><?xml version="1.0" encoding="utf-8"?>
<a:theme xmlns:a="http://schemas.openxmlformats.org/drawingml/2006/main" name="HAP7">
  <a:themeElements>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P7">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P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P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P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P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P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P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P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P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P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P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P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HAP7_lecture_notes:HAP7.pot</Template>
  <TotalTime>6327</TotalTime>
  <Words>5326</Words>
  <Application>Microsoft Office PowerPoint</Application>
  <PresentationFormat>On-screen Show (4:3)</PresentationFormat>
  <Paragraphs>540</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Cambria</vt:lpstr>
      <vt:lpstr>Symbol</vt:lpstr>
      <vt:lpstr>Times New Roman</vt:lpstr>
      <vt:lpstr>Verdana</vt:lpstr>
      <vt:lpstr>Wingdings</vt:lpstr>
      <vt:lpstr>Wingdings 2</vt:lpstr>
      <vt:lpstr>HAP7</vt:lpstr>
      <vt:lpstr>PowerPoint Presentation</vt:lpstr>
      <vt:lpstr>3.2.2   LES MUSCLES SQUELETTIQUES  1.  ANATOMIE MACROSCOPIQUE</vt:lpstr>
      <vt:lpstr>2. ANATOMIE MICROSCOPIQUE</vt:lpstr>
      <vt:lpstr>PowerPoint Presentation</vt:lpstr>
      <vt:lpstr>3.  COMPOSITION MOLÉCULAIRE DES MYOFILAMENTS </vt:lpstr>
      <vt:lpstr>PowerPoint Presentation</vt:lpstr>
      <vt:lpstr>PowerPoint Presentation</vt:lpstr>
      <vt:lpstr>PowerPoint Presentation</vt:lpstr>
      <vt:lpstr>4. LE RÉTICULUM SARCOPLASMIQUE (RS) ET LES TUBULES TRANSVERSES (Tubules T) </vt:lpstr>
      <vt:lpstr>PowerPoint Presentation</vt:lpstr>
      <vt:lpstr>5. CONTRACTION DES FIBRES MUSCULAIRES SQUELETTIQUES</vt:lpstr>
      <vt:lpstr>PowerPoint Presentation</vt:lpstr>
      <vt:lpstr>PowerPoint Presentation</vt:lpstr>
      <vt:lpstr>PowerPoint Presentation</vt:lpstr>
      <vt:lpstr>1. LA JONCTION NEUROMUSCULAIRE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3.2.6  LES MUSCLES LISSES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ANP1505 Section 4.2</dc:title>
  <dc:creator>M.D.</dc:creator>
  <cp:lastModifiedBy>Michel Désilets</cp:lastModifiedBy>
  <cp:revision>590</cp:revision>
  <dcterms:created xsi:type="dcterms:W3CDTF">2002-11-19T06:42:31Z</dcterms:created>
  <dcterms:modified xsi:type="dcterms:W3CDTF">2021-02-25T19:25:02Z</dcterms:modified>
</cp:coreProperties>
</file>